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9" r:id="rId2"/>
    <p:sldMasterId id="2147484763" r:id="rId3"/>
  </p:sldMasterIdLst>
  <p:notesMasterIdLst>
    <p:notesMasterId r:id="rId42"/>
  </p:notesMasterIdLst>
  <p:handoutMasterIdLst>
    <p:handoutMasterId r:id="rId43"/>
  </p:handoutMasterIdLst>
  <p:sldIdLst>
    <p:sldId id="1981" r:id="rId4"/>
    <p:sldId id="1959" r:id="rId5"/>
    <p:sldId id="1982" r:id="rId6"/>
    <p:sldId id="1969" r:id="rId7"/>
    <p:sldId id="1983" r:id="rId8"/>
    <p:sldId id="2564" r:id="rId9"/>
    <p:sldId id="2565" r:id="rId10"/>
    <p:sldId id="2566" r:id="rId11"/>
    <p:sldId id="2567" r:id="rId12"/>
    <p:sldId id="2568" r:id="rId13"/>
    <p:sldId id="1684" r:id="rId14"/>
    <p:sldId id="1971" r:id="rId15"/>
    <p:sldId id="1977" r:id="rId16"/>
    <p:sldId id="2569" r:id="rId17"/>
    <p:sldId id="2570" r:id="rId18"/>
    <p:sldId id="2571" r:id="rId19"/>
    <p:sldId id="1833" r:id="rId20"/>
    <p:sldId id="1973" r:id="rId21"/>
    <p:sldId id="1978" r:id="rId22"/>
    <p:sldId id="2573" r:id="rId23"/>
    <p:sldId id="2572" r:id="rId24"/>
    <p:sldId id="2574" r:id="rId25"/>
    <p:sldId id="1835" r:id="rId26"/>
    <p:sldId id="1988" r:id="rId27"/>
    <p:sldId id="1989" r:id="rId28"/>
    <p:sldId id="2575" r:id="rId29"/>
    <p:sldId id="2576" r:id="rId30"/>
    <p:sldId id="2577" r:id="rId31"/>
    <p:sldId id="1990" r:id="rId32"/>
    <p:sldId id="1984" r:id="rId33"/>
    <p:sldId id="1991" r:id="rId34"/>
    <p:sldId id="2578" r:id="rId35"/>
    <p:sldId id="2579" r:id="rId36"/>
    <p:sldId id="1986" r:id="rId37"/>
    <p:sldId id="1987" r:id="rId38"/>
    <p:sldId id="1800" r:id="rId39"/>
    <p:sldId id="1772" r:id="rId40"/>
    <p:sldId id="1786"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2757C-3C0C-4A84-944B-BE9B7D04E36F}">
          <p14:sldIdLst>
            <p14:sldId id="1981"/>
            <p14:sldId id="1959"/>
            <p14:sldId id="1982"/>
          </p14:sldIdLst>
        </p14:section>
        <p14:section name="L01-Threat detection with Azure Sentinel analytics" id="{BBF9A74C-1EF0-4203-9917-13FA8DA9E974}">
          <p14:sldIdLst>
            <p14:sldId id="1969"/>
            <p14:sldId id="1983"/>
            <p14:sldId id="2564"/>
            <p14:sldId id="2565"/>
            <p14:sldId id="2566"/>
            <p14:sldId id="2567"/>
            <p14:sldId id="2568"/>
            <p14:sldId id="1684"/>
          </p14:sldIdLst>
        </p14:section>
        <p14:section name="L02-Threat response with Azure Sentinel playbooks" id="{8237C2FA-FF9A-49F6-952D-0109F52DEB70}">
          <p14:sldIdLst>
            <p14:sldId id="1971"/>
            <p14:sldId id="1977"/>
            <p14:sldId id="2569"/>
            <p14:sldId id="2570"/>
            <p14:sldId id="2571"/>
            <p14:sldId id="1833"/>
          </p14:sldIdLst>
        </p14:section>
        <p14:section name="L03-Security incident management in Azure Sentinel" id="{00728EE6-8345-45E4-A378-3D8E865147C9}">
          <p14:sldIdLst>
            <p14:sldId id="1973"/>
            <p14:sldId id="1978"/>
            <p14:sldId id="2573"/>
            <p14:sldId id="2572"/>
            <p14:sldId id="2574"/>
            <p14:sldId id="1835"/>
          </p14:sldIdLst>
        </p14:section>
        <p14:section name="L04-Use entity behavior analytics in Azure Sentinel" id="{7F848277-794F-4136-B2CE-AD686A912D86}">
          <p14:sldIdLst>
            <p14:sldId id="1988"/>
            <p14:sldId id="1989"/>
            <p14:sldId id="2575"/>
            <p14:sldId id="2576"/>
            <p14:sldId id="2577"/>
            <p14:sldId id="1990"/>
          </p14:sldIdLst>
        </p14:section>
        <p14:section name="L05-Query, visualize, and monitor data in Azure Sentinel" id="{D2515A08-40E0-4286-A582-52FC19693B3C}">
          <p14:sldIdLst>
            <p14:sldId id="1984"/>
            <p14:sldId id="1991"/>
            <p14:sldId id="2578"/>
            <p14:sldId id="2579"/>
            <p14:sldId id="1986"/>
            <p14:sldId id="1987"/>
          </p14:sldIdLst>
        </p14:section>
        <p14:section name="Labs" id="{25645DC8-066F-4C43-BDD0-3C9D7C91432E}">
          <p14:sldIdLst>
            <p14:sldId id="1800"/>
            <p14:sldId id="1772"/>
            <p14:sldId id="1786"/>
          </p14:sldIdLst>
        </p14:section>
        <p14:section name="Template Slides" id="{A9D42DBF-746A-40C1-84EE-C8B01B3FCBA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A1D15-D42B-4689-AB37-BABA06506991}" v="59" dt="2021-02-19T19:55:55.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5" autoAdjust="0"/>
    <p:restoredTop sz="77791" autoAdjust="0"/>
  </p:normalViewPr>
  <p:slideViewPr>
    <p:cSldViewPr snapToGrid="0">
      <p:cViewPr varScale="1">
        <p:scale>
          <a:sx n="88" d="100"/>
          <a:sy n="88" d="100"/>
        </p:scale>
        <p:origin x="1098"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3/30/2021 2:11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3/30/2021 2:01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Manage rules</a:t>
            </a:r>
          </a:p>
          <a:p>
            <a:pPr marL="342900" indent="-342900">
              <a:spcAft>
                <a:spcPts val="600"/>
              </a:spcAft>
              <a:buFont typeface="Arial" panose="020B0604020202020204" pitchFamily="34" charset="0"/>
              <a:buChar char="•"/>
            </a:pPr>
            <a:r>
              <a:rPr lang="en-US" dirty="0">
                <a:latin typeface="Segoe UI" panose="020B0502040204020203" pitchFamily="34" charset="0"/>
              </a:rPr>
              <a:t>Create a Security Rule from a template</a:t>
            </a:r>
          </a:p>
          <a:p>
            <a:pPr marL="342900" indent="-342900">
              <a:spcAft>
                <a:spcPts val="600"/>
              </a:spcAft>
              <a:buFont typeface="Arial" panose="020B0604020202020204" pitchFamily="34" charset="0"/>
              <a:buChar char="•"/>
            </a:pPr>
            <a:r>
              <a:rPr lang="en-US" dirty="0">
                <a:latin typeface="Segoe UI" panose="020B0502040204020203" pitchFamily="34" charset="0"/>
              </a:rPr>
              <a:t>Create a Security Rule from the menu </a:t>
            </a:r>
          </a:p>
          <a:p>
            <a:pPr marL="342900" indent="-342900">
              <a:spcAft>
                <a:spcPts val="600"/>
              </a:spcAft>
              <a:buFont typeface="Arial" panose="020B0604020202020204" pitchFamily="34" charset="0"/>
              <a:buChar char="•"/>
            </a:pPr>
            <a:r>
              <a:rPr lang="en-US" dirty="0">
                <a:latin typeface="Segoe UI" panose="020B0502040204020203" pitchFamily="34" charset="0"/>
              </a:rPr>
              <a:t>Create a Scheduled Query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36346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69164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squares from left to right  then second row.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5590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731962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Create a Logic App</a:t>
            </a:r>
          </a:p>
          <a:p>
            <a:pPr marL="342900" indent="-342900">
              <a:spcAft>
                <a:spcPts val="600"/>
              </a:spcAft>
              <a:buFont typeface="Arial" panose="020B0604020202020204" pitchFamily="34" charset="0"/>
              <a:buChar char="•"/>
            </a:pPr>
            <a:r>
              <a:rPr lang="en-US" dirty="0">
                <a:latin typeface="Segoe UI" panose="020B0502040204020203" pitchFamily="34" charset="0"/>
              </a:rPr>
              <a:t>Configure a Scheduled Query to use a Playbook</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8395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58144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0832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81610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2982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Segoe UI" panose="020B0502040204020203" pitchFamily="34" charset="0"/>
                <a:cs typeface="Segoe UI" panose="020B0502040204020203" pitchFamily="34" charset="0"/>
              </a:rPr>
              <a:t>- Explore Incidents</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259369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26060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 Azure Sentinel collects logs and alerts from all of its connected data sources, it analyzes them and builds baseline behavioral profiles of your organization’s entities (users, hosts, IP addresses, applications etc.) across time and peer group horizon. Using various techniques and machine learning capabilities, Sentinel can then identify anomalous activity and help you determine if an asset has been compromised.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03134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you encounter any entity in a search, an alert, or an investigation, you can select the entity and be taken to an entity page, a datasheet full of useful information about that entity. The types of information you will find on this page include basic facts about the entity, a timeline of notable events related to this entity and insights about the entity's behavior.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84004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a:t>
            </a:r>
            <a:r>
              <a:rPr lang="en-US" dirty="0">
                <a:latin typeface="Segoe UI" panose="020B0502040204020203" pitchFamily="34" charset="0"/>
                <a:cs typeface="Segoe UI" panose="020B0502040204020203" pitchFamily="34" charset="0"/>
              </a:rPr>
              <a:t>Explore Entity behavior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24987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16552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Explore Workbooks</a:t>
            </a:r>
          </a:p>
          <a:p>
            <a:pPr marL="342900" indent="-342900">
              <a:spcAft>
                <a:spcPts val="600"/>
              </a:spcAft>
              <a:buFont typeface="Arial" panose="020B0604020202020204" pitchFamily="34" charset="0"/>
              <a:buChar char="•"/>
            </a:pPr>
            <a:r>
              <a:rPr lang="en-US" dirty="0">
                <a:latin typeface="Segoe UI" panose="020B0502040204020203" pitchFamily="34" charset="0"/>
              </a:rPr>
              <a:t>Create a new Workbook</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6031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87594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27195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02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1028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114339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3/30/2021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6944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97216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2960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33763389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8507616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4908462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25521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4837376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9594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69958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84582044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4502677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64500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788661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667768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430160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9032554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6803146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68012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1793934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7700705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2663454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35075806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1075050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0946313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4843371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8604711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3563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3159294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19929709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74396573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9089689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1941147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78558814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25116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739711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410116354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5671168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29892096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764025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240075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53546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9432014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799085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4288377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1974977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550600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968034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704442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4436606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5337012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71162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737273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5261795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8304594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5580927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768885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5553675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3464834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6646625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2845163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8403163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957251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5307651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809763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8698067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2081289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220421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5231938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129312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7351821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1343948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028976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5614413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130642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424614070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46820458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9223320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userDrawn="1"/>
        </p:nvPicPr>
        <p:blipFill rotWithShape="1">
          <a:blip r:embed="rId2"/>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22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0332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237562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1882116"/>
            <a:ext cx="4167887" cy="543185"/>
          </a:xfrm>
        </p:spPr>
        <p:txBody>
          <a:bodyPr anchor="t" anchorCtr="0">
            <a:spAutoFit/>
          </a:bodyPr>
          <a:lstStyle>
            <a:lvl1pPr>
              <a:defRPr sz="3529">
                <a:solidFill>
                  <a:schemeClr val="tx1"/>
                </a:solidFill>
              </a:defRPr>
            </a:lvl1pPr>
          </a:lstStyle>
          <a:p>
            <a:endParaRPr lang="en-US"/>
          </a:p>
        </p:txBody>
      </p:sp>
    </p:spTree>
    <p:extLst>
      <p:ext uri="{BB962C8B-B14F-4D97-AF65-F5344CB8AC3E}">
        <p14:creationId xmlns:p14="http://schemas.microsoft.com/office/powerpoint/2010/main" val="377834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79">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66659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endParaRPr lang="en-US"/>
          </a:p>
        </p:txBody>
      </p:sp>
    </p:spTree>
    <p:extLst>
      <p:ext uri="{BB962C8B-B14F-4D97-AF65-F5344CB8AC3E}">
        <p14:creationId xmlns:p14="http://schemas.microsoft.com/office/powerpoint/2010/main" val="242190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15404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33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9269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380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3267836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0931400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5869407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6716706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19747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3873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521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12242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386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7238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1066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9481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284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dirty="0"/>
              <a:t>© Microsoft Corporation 					 	 	 Microsoft 365 </a:t>
            </a:r>
          </a:p>
        </p:txBody>
      </p:sp>
    </p:spTree>
    <p:extLst>
      <p:ext uri="{BB962C8B-B14F-4D97-AF65-F5344CB8AC3E}">
        <p14:creationId xmlns:p14="http://schemas.microsoft.com/office/powerpoint/2010/main" val="41067083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dirty="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1993355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88714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0980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2329134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18.emf"/><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2.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63" Type="http://schemas.openxmlformats.org/officeDocument/2006/relationships/slideLayout" Target="../slideLayouts/slideLayout160.xml"/><Relationship Id="rId68" Type="http://schemas.openxmlformats.org/officeDocument/2006/relationships/slideLayout" Target="../slideLayouts/slideLayout165.xml"/><Relationship Id="rId76" Type="http://schemas.openxmlformats.org/officeDocument/2006/relationships/slideLayout" Target="../slideLayouts/slideLayout173.xml"/><Relationship Id="rId7" Type="http://schemas.openxmlformats.org/officeDocument/2006/relationships/slideLayout" Target="../slideLayouts/slideLayout104.xml"/><Relationship Id="rId71" Type="http://schemas.openxmlformats.org/officeDocument/2006/relationships/slideLayout" Target="../slideLayouts/slideLayout168.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66" Type="http://schemas.openxmlformats.org/officeDocument/2006/relationships/slideLayout" Target="../slideLayouts/slideLayout163.xml"/><Relationship Id="rId74" Type="http://schemas.openxmlformats.org/officeDocument/2006/relationships/slideLayout" Target="../slideLayouts/slideLayout171.xml"/><Relationship Id="rId79" Type="http://schemas.openxmlformats.org/officeDocument/2006/relationships/tags" Target="../tags/tag1.xml"/><Relationship Id="rId5" Type="http://schemas.openxmlformats.org/officeDocument/2006/relationships/slideLayout" Target="../slideLayouts/slideLayout102.xml"/><Relationship Id="rId61" Type="http://schemas.openxmlformats.org/officeDocument/2006/relationships/slideLayout" Target="../slideLayouts/slideLayout158.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slideLayout" Target="../slideLayouts/slideLayout157.xml"/><Relationship Id="rId65" Type="http://schemas.openxmlformats.org/officeDocument/2006/relationships/slideLayout" Target="../slideLayouts/slideLayout162.xml"/><Relationship Id="rId73" Type="http://schemas.openxmlformats.org/officeDocument/2006/relationships/slideLayout" Target="../slideLayouts/slideLayout170.xml"/><Relationship Id="rId78"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64" Type="http://schemas.openxmlformats.org/officeDocument/2006/relationships/slideLayout" Target="../slideLayouts/slideLayout161.xml"/><Relationship Id="rId69" Type="http://schemas.openxmlformats.org/officeDocument/2006/relationships/slideLayout" Target="../slideLayouts/slideLayout166.xml"/><Relationship Id="rId77" Type="http://schemas.openxmlformats.org/officeDocument/2006/relationships/slideLayout" Target="../slideLayouts/slideLayout174.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72" Type="http://schemas.openxmlformats.org/officeDocument/2006/relationships/slideLayout" Target="../slideLayouts/slideLayout169.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slideLayout" Target="../slideLayouts/slideLayout156.xml"/><Relationship Id="rId67" Type="http://schemas.openxmlformats.org/officeDocument/2006/relationships/slideLayout" Target="../slideLayouts/slideLayout164.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62" Type="http://schemas.openxmlformats.org/officeDocument/2006/relationships/slideLayout" Target="../slideLayouts/slideLayout159.xml"/><Relationship Id="rId70" Type="http://schemas.openxmlformats.org/officeDocument/2006/relationships/slideLayout" Target="../slideLayouts/slideLayout167.xml"/><Relationship Id="rId75" Type="http://schemas.openxmlformats.org/officeDocument/2006/relationships/slideLayout" Target="../slideLayouts/slideLayout172.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88" r:id="rId34"/>
    <p:sldLayoutId id="2147484689" r:id="rId35"/>
    <p:sldLayoutId id="2147484690" r:id="rId36"/>
    <p:sldLayoutId id="2147484724" r:id="rId37"/>
    <p:sldLayoutId id="2147484725" r:id="rId38"/>
    <p:sldLayoutId id="2147484722" r:id="rId39"/>
    <p:sldLayoutId id="2147484683" r:id="rId40"/>
    <p:sldLayoutId id="2147484685" r:id="rId41"/>
    <p:sldLayoutId id="2147484673" r:id="rId42"/>
    <p:sldLayoutId id="2147484678" r:id="rId43"/>
    <p:sldLayoutId id="2147484679" r:id="rId44"/>
    <p:sldLayoutId id="2147484717" r:id="rId45"/>
    <p:sldLayoutId id="2147484718" r:id="rId46"/>
    <p:sldLayoutId id="2147484712" r:id="rId47"/>
    <p:sldLayoutId id="2147484713" r:id="rId48"/>
    <p:sldLayoutId id="2147484714" r:id="rId49"/>
    <p:sldLayoutId id="2147484715" r:id="rId50"/>
    <p:sldLayoutId id="2147484716" r:id="rId51"/>
    <p:sldLayoutId id="2147484723" r:id="rId52"/>
    <p:sldLayoutId id="2147484686" r:id="rId53"/>
    <p:sldLayoutId id="2147484674" r:id="rId54"/>
    <p:sldLayoutId id="2147484702" r:id="rId55"/>
    <p:sldLayoutId id="2147484719" r:id="rId56"/>
    <p:sldLayoutId id="2147484701" r:id="rId57"/>
    <p:sldLayoutId id="2147484699" r:id="rId58"/>
    <p:sldLayoutId id="2147484700" r:id="rId59"/>
    <p:sldLayoutId id="2147484703" r:id="rId60"/>
    <p:sldLayoutId id="2147484704" r:id="rId61"/>
    <p:sldLayoutId id="2147484705" r:id="rId62"/>
    <p:sldLayoutId id="2147484706" r:id="rId63"/>
    <p:sldLayoutId id="2147484707" r:id="rId64"/>
    <p:sldLayoutId id="2147484730" r:id="rId65"/>
    <p:sldLayoutId id="2147484710" r:id="rId66"/>
    <p:sldLayoutId id="2147484729" r:id="rId67"/>
    <p:sldLayoutId id="2147484731" r:id="rId68"/>
    <p:sldLayoutId id="2147484732" r:id="rId69"/>
    <p:sldLayoutId id="2147484733" r:id="rId70"/>
    <p:sldLayoutId id="2147484698" r:id="rId71"/>
    <p:sldLayoutId id="2147484735" r:id="rId72"/>
    <p:sldLayoutId id="2147484736" r:id="rId73"/>
    <p:sldLayoutId id="2147484737" r:id="rId7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0988024"/>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custDataLst>
      <p:tags r:id="rId79"/>
    </p:custDataLst>
    <p:extLst>
      <p:ext uri="{BB962C8B-B14F-4D97-AF65-F5344CB8AC3E}">
        <p14:creationId xmlns:p14="http://schemas.microsoft.com/office/powerpoint/2010/main" val="1056740820"/>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 id="2147484799" r:id="rId36"/>
    <p:sldLayoutId id="2147484800" r:id="rId37"/>
    <p:sldLayoutId id="2147484801" r:id="rId38"/>
    <p:sldLayoutId id="2147484802" r:id="rId39"/>
    <p:sldLayoutId id="2147484803" r:id="rId40"/>
    <p:sldLayoutId id="2147484804" r:id="rId41"/>
    <p:sldLayoutId id="2147484805" r:id="rId42"/>
    <p:sldLayoutId id="2147484806" r:id="rId43"/>
    <p:sldLayoutId id="2147484807" r:id="rId44"/>
    <p:sldLayoutId id="2147484808" r:id="rId45"/>
    <p:sldLayoutId id="2147484809" r:id="rId46"/>
    <p:sldLayoutId id="2147484810" r:id="rId47"/>
    <p:sldLayoutId id="2147484811" r:id="rId48"/>
    <p:sldLayoutId id="2147484812" r:id="rId49"/>
    <p:sldLayoutId id="2147484813" r:id="rId50"/>
    <p:sldLayoutId id="2147484814" r:id="rId51"/>
    <p:sldLayoutId id="2147484815" r:id="rId52"/>
    <p:sldLayoutId id="2147484816" r:id="rId53"/>
    <p:sldLayoutId id="2147484817" r:id="rId54"/>
    <p:sldLayoutId id="2147484818" r:id="rId55"/>
    <p:sldLayoutId id="2147484819" r:id="rId56"/>
    <p:sldLayoutId id="2147484820" r:id="rId57"/>
    <p:sldLayoutId id="2147484821" r:id="rId58"/>
    <p:sldLayoutId id="2147484822" r:id="rId59"/>
    <p:sldLayoutId id="2147484823" r:id="rId60"/>
    <p:sldLayoutId id="2147484824" r:id="rId61"/>
    <p:sldLayoutId id="2147484825" r:id="rId62"/>
    <p:sldLayoutId id="2147484826" r:id="rId63"/>
    <p:sldLayoutId id="2147484827" r:id="rId64"/>
    <p:sldLayoutId id="2147484828" r:id="rId65"/>
    <p:sldLayoutId id="2147484829" r:id="rId66"/>
    <p:sldLayoutId id="2147484830" r:id="rId67"/>
    <p:sldLayoutId id="2147484831" r:id="rId68"/>
    <p:sldLayoutId id="2147484832" r:id="rId69"/>
    <p:sldLayoutId id="2147484833" r:id="rId70"/>
    <p:sldLayoutId id="2147484834" r:id="rId71"/>
    <p:sldLayoutId id="2147484835" r:id="rId72"/>
    <p:sldLayoutId id="2147484836" r:id="rId73"/>
    <p:sldLayoutId id="2147484837" r:id="rId74"/>
    <p:sldLayoutId id="2147484838" r:id="rId75"/>
    <p:sldLayoutId id="2147484839" r:id="rId76"/>
    <p:sldLayoutId id="2147484840" r:id="rId77"/>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72.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fr-FR" sz="3600" dirty="0"/>
              <a:t>SC-200T00A</a:t>
            </a:r>
            <a:br>
              <a:rPr lang="fr-FR" sz="3600" dirty="0"/>
            </a:br>
            <a:r>
              <a:rPr lang="fr-FR" sz="3600" dirty="0"/>
              <a:t>Microsoft Security Operations </a:t>
            </a:r>
            <a:r>
              <a:rPr lang="fr-FR" sz="3600" dirty="0" err="1"/>
              <a:t>Analyst</a:t>
            </a: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4294967295"/>
          </p:nvPr>
        </p:nvSpPr>
        <p:spPr>
          <a:xfrm>
            <a:off x="442466" y="4350114"/>
            <a:ext cx="5413394" cy="908839"/>
          </a:xfrm>
        </p:spPr>
        <p:txBody>
          <a:bodyPr/>
          <a:lstStyle/>
          <a:p>
            <a:r>
              <a:rPr lang="en-US">
                <a:solidFill>
                  <a:schemeClr val="tx1"/>
                </a:solidFill>
              </a:rPr>
              <a:t>Author name</a:t>
            </a:r>
            <a:br>
              <a:rPr lang="en-US">
                <a:solidFill>
                  <a:schemeClr val="tx1"/>
                </a:solidFill>
              </a:rPr>
            </a:br>
            <a:r>
              <a:rPr lang="en-US">
                <a:solidFill>
                  <a:schemeClr val="tx1"/>
                </a:solidFill>
              </a:rPr>
              <a:t>Date</a:t>
            </a:r>
          </a:p>
        </p:txBody>
      </p:sp>
    </p:spTree>
    <p:extLst>
      <p:ext uri="{BB962C8B-B14F-4D97-AF65-F5344CB8AC3E}">
        <p14:creationId xmlns:p14="http://schemas.microsoft.com/office/powerpoint/2010/main" val="3937969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15917" y="360951"/>
            <a:ext cx="11799651" cy="680196"/>
          </a:xfrm>
        </p:spPr>
        <p:txBody>
          <a:bodyPr/>
          <a:lstStyle/>
          <a:p>
            <a:r>
              <a:rPr lang="en-US" dirty="0"/>
              <a:t>Manage analytics rules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50" y="1032820"/>
            <a:ext cx="10383899" cy="1113446"/>
          </a:xfrm>
        </p:spPr>
        <p:txBody>
          <a:bodyPr/>
          <a:lstStyle/>
          <a:p>
            <a:pPr>
              <a:lnSpc>
                <a:spcPct val="100000"/>
              </a:lnSpc>
            </a:pPr>
            <a:r>
              <a:rPr lang="en-US" sz="2000" dirty="0"/>
              <a:t>To adjust the noise and filter the more important threats detected, you should manage the analytics rules on an ongoing basis. This will help ensure that your rules remain useful and efficient in detecting potential security threats.</a:t>
            </a:r>
          </a:p>
        </p:txBody>
      </p:sp>
      <p:pic>
        <p:nvPicPr>
          <p:cNvPr id="5" name="Picture 4" descr="Graphical user interface, text, application, email&#10;&#10;Description automatically generated">
            <a:extLst>
              <a:ext uri="{FF2B5EF4-FFF2-40B4-BE49-F238E27FC236}">
                <a16:creationId xmlns:a16="http://schemas.microsoft.com/office/drawing/2014/main" id="{D8839346-C7B4-46B5-8936-097A25A42917}"/>
              </a:ext>
            </a:extLst>
          </p:cNvPr>
          <p:cNvPicPr>
            <a:picLocks noChangeAspect="1"/>
          </p:cNvPicPr>
          <p:nvPr/>
        </p:nvPicPr>
        <p:blipFill>
          <a:blip r:embed="rId3"/>
          <a:stretch>
            <a:fillRect/>
          </a:stretch>
        </p:blipFill>
        <p:spPr>
          <a:xfrm>
            <a:off x="1260905" y="2146266"/>
            <a:ext cx="10151472" cy="4271240"/>
          </a:xfrm>
          <a:prstGeom prst="rect">
            <a:avLst/>
          </a:prstGeom>
        </p:spPr>
      </p:pic>
    </p:spTree>
    <p:extLst>
      <p:ext uri="{BB962C8B-B14F-4D97-AF65-F5344CB8AC3E}">
        <p14:creationId xmlns:p14="http://schemas.microsoft.com/office/powerpoint/2010/main" val="10022060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817505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240472"/>
            <a:ext cx="8852145" cy="380169"/>
          </a:xfrm>
        </p:spPr>
        <p:txBody>
          <a:bodyPr/>
          <a:lstStyle/>
          <a:p>
            <a:r>
              <a:rPr lang="en-US" dirty="0"/>
              <a:t>Lesson 2: Threat response with Azure Sentinel playbooks</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847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Explain Azure Sentinel SOAR capabilities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Explore the Azure Sentinel Logic Apps connector</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88217"/>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03051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193839"/>
            <a:ext cx="4892985" cy="607124"/>
          </a:xfrm>
          <a:prstGeom prst="rect">
            <a:avLst/>
          </a:prstGeom>
          <a:noFill/>
        </p:spPr>
        <p:txBody>
          <a:bodyPr wrap="square" lIns="0" tIns="0" rIns="0" bIns="0" rtlCol="0" anchor="ctr">
            <a:noAutofit/>
          </a:bodyPr>
          <a:lstStyle/>
          <a:p>
            <a:r>
              <a:rPr lang="en-US" sz="1961" dirty="0"/>
              <a:t>Create a playbook to automate an incident response</a:t>
            </a:r>
          </a:p>
        </p:txBody>
      </p:sp>
      <p:cxnSp>
        <p:nvCxnSpPr>
          <p:cNvPr id="5" name="Straight Connector 4">
            <a:extLst>
              <a:ext uri="{FF2B5EF4-FFF2-40B4-BE49-F238E27FC236}">
                <a16:creationId xmlns:a16="http://schemas.microsoft.com/office/drawing/2014/main" id="{658F6F9B-046D-4831-9864-AD52EFAF6E09}"/>
              </a:ext>
              <a:ext uri="{C183D7F6-B498-43B3-948B-1728B52AA6E4}">
                <adec:decorative xmlns:adec="http://schemas.microsoft.com/office/drawing/2017/decorative" val="1"/>
              </a:ext>
            </a:extLst>
          </p:cNvPr>
          <p:cNvCxnSpPr>
            <a:cxnSpLocks/>
          </p:cNvCxnSpPr>
          <p:nvPr/>
        </p:nvCxnSpPr>
        <p:spPr>
          <a:xfrm>
            <a:off x="1713374" y="514096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a wrench">
            <a:extLst>
              <a:ext uri="{FF2B5EF4-FFF2-40B4-BE49-F238E27FC236}">
                <a16:creationId xmlns:a16="http://schemas.microsoft.com/office/drawing/2014/main" id="{4BF33FEC-55F2-4A9B-8B4A-1013979E1F64}"/>
              </a:ext>
            </a:extLst>
          </p:cNvPr>
          <p:cNvPicPr>
            <a:picLocks noChangeAspect="1"/>
          </p:cNvPicPr>
          <p:nvPr/>
        </p:nvPicPr>
        <p:blipFill>
          <a:blip r:embed="rId3"/>
          <a:stretch>
            <a:fillRect/>
          </a:stretch>
        </p:blipFill>
        <p:spPr>
          <a:xfrm>
            <a:off x="546338" y="5319124"/>
            <a:ext cx="933776" cy="933776"/>
          </a:xfrm>
          <a:prstGeom prst="rect">
            <a:avLst/>
          </a:prstGeom>
        </p:spPr>
      </p:pic>
      <p:sp>
        <p:nvSpPr>
          <p:cNvPr id="8" name="TextBox 7">
            <a:extLst>
              <a:ext uri="{FF2B5EF4-FFF2-40B4-BE49-F238E27FC236}">
                <a16:creationId xmlns:a16="http://schemas.microsoft.com/office/drawing/2014/main" id="{63B4038F-3518-42E7-A7EB-051EC29CB7FD}"/>
              </a:ext>
            </a:extLst>
          </p:cNvPr>
          <p:cNvSpPr txBox="1"/>
          <p:nvPr/>
        </p:nvSpPr>
        <p:spPr>
          <a:xfrm>
            <a:off x="1713219" y="5480480"/>
            <a:ext cx="4892985" cy="609569"/>
          </a:xfrm>
          <a:prstGeom prst="rect">
            <a:avLst/>
          </a:prstGeom>
          <a:noFill/>
        </p:spPr>
        <p:txBody>
          <a:bodyPr wrap="square" lIns="0" tIns="0" rIns="0" bIns="0" rtlCol="0" anchor="ctr">
            <a:noAutofit/>
          </a:bodyPr>
          <a:lstStyle/>
          <a:p>
            <a:r>
              <a:rPr lang="en-US" sz="1961" dirty="0"/>
              <a:t>Run a playbook on demand in response to an incident</a:t>
            </a:r>
          </a:p>
        </p:txBody>
      </p:sp>
      <p:cxnSp>
        <p:nvCxnSpPr>
          <p:cNvPr id="9" name="Straight Connector 8">
            <a:extLst>
              <a:ext uri="{FF2B5EF4-FFF2-40B4-BE49-F238E27FC236}">
                <a16:creationId xmlns:a16="http://schemas.microsoft.com/office/drawing/2014/main" id="{3410454A-63B2-4C45-8CFC-FD6A9B0CE468}"/>
              </a:ext>
              <a:ext uri="{C183D7F6-B498-43B3-948B-1728B52AA6E4}">
                <adec:decorative xmlns:adec="http://schemas.microsoft.com/office/drawing/2017/decorative" val="1"/>
              </a:ext>
            </a:extLst>
          </p:cNvPr>
          <p:cNvCxnSpPr>
            <a:cxnSpLocks/>
          </p:cNvCxnSpPr>
          <p:nvPr/>
        </p:nvCxnSpPr>
        <p:spPr>
          <a:xfrm>
            <a:off x="1713374" y="642957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827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Sentinel playbooks explained</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Azure Sentinel as a SIEM and SOAR solution</a:t>
            </a:r>
          </a:p>
          <a:p>
            <a:pPr lvl="1"/>
            <a:r>
              <a:rPr lang="en-US" dirty="0"/>
              <a:t>Security Orchestration, Automation and Response (SOAR) solution</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1"/>
            </a:solidFill>
          </a:ln>
        </p:spPr>
        <p:txBody>
          <a:bodyPr/>
          <a:lstStyle/>
          <a:p>
            <a:r>
              <a:rPr lang="en-US" dirty="0"/>
              <a:t>Azure Sentinel playbooks</a:t>
            </a:r>
          </a:p>
          <a:p>
            <a:pPr lvl="1"/>
            <a:r>
              <a:rPr lang="en-US" dirty="0"/>
              <a:t>Security playbooks are collections of procedures based on Azure Logic Apps that run in response to an alert.</a:t>
            </a:r>
          </a:p>
        </p:txBody>
      </p:sp>
      <p:sp>
        <p:nvSpPr>
          <p:cNvPr id="2" name="Text Placeholder 1">
            <a:extLst>
              <a:ext uri="{FF2B5EF4-FFF2-40B4-BE49-F238E27FC236}">
                <a16:creationId xmlns:a16="http://schemas.microsoft.com/office/drawing/2014/main" id="{0EA92DA2-96B0-4E41-80DC-E072500321CE}"/>
              </a:ext>
            </a:extLst>
          </p:cNvPr>
          <p:cNvSpPr>
            <a:spLocks noGrp="1"/>
          </p:cNvSpPr>
          <p:nvPr>
            <p:ph type="body" sz="quarter" idx="18"/>
          </p:nvPr>
        </p:nvSpPr>
        <p:spPr>
          <a:ln>
            <a:solidFill>
              <a:schemeClr val="accent1"/>
            </a:solidFill>
          </a:ln>
        </p:spPr>
        <p:txBody>
          <a:bodyPr/>
          <a:lstStyle/>
          <a:p>
            <a:r>
              <a:rPr lang="en-US" dirty="0"/>
              <a:t>Azure Logic Apps</a:t>
            </a:r>
          </a:p>
          <a:p>
            <a:pPr lvl="1"/>
            <a:r>
              <a:rPr lang="en-US" dirty="0"/>
              <a:t>Azure Logic Apps is a cloud service that automates the operation of your business processes. </a:t>
            </a:r>
          </a:p>
        </p:txBody>
      </p:sp>
      <p:sp>
        <p:nvSpPr>
          <p:cNvPr id="3" name="Text Placeholder 2">
            <a:extLst>
              <a:ext uri="{FF2B5EF4-FFF2-40B4-BE49-F238E27FC236}">
                <a16:creationId xmlns:a16="http://schemas.microsoft.com/office/drawing/2014/main" id="{ECD5E4E6-E2D8-48B3-AEE7-EFC203101F71}"/>
              </a:ext>
            </a:extLst>
          </p:cNvPr>
          <p:cNvSpPr>
            <a:spLocks noGrp="1"/>
          </p:cNvSpPr>
          <p:nvPr>
            <p:ph type="body" sz="quarter" idx="19"/>
          </p:nvPr>
        </p:nvSpPr>
        <p:spPr>
          <a:ln>
            <a:solidFill>
              <a:schemeClr val="accent1"/>
            </a:solidFill>
          </a:ln>
        </p:spPr>
        <p:txBody>
          <a:bodyPr/>
          <a:lstStyle/>
          <a:p>
            <a:r>
              <a:rPr lang="en-US" dirty="0"/>
              <a:t>Logic Apps Connector</a:t>
            </a:r>
          </a:p>
          <a:p>
            <a:pPr lvl="1"/>
            <a:r>
              <a:rPr lang="en-US" dirty="0"/>
              <a:t>A connector is a component that provides an interface to a service.</a:t>
            </a:r>
          </a:p>
        </p:txBody>
      </p:sp>
      <p:sp>
        <p:nvSpPr>
          <p:cNvPr id="4" name="Text Placeholder 3">
            <a:extLst>
              <a:ext uri="{FF2B5EF4-FFF2-40B4-BE49-F238E27FC236}">
                <a16:creationId xmlns:a16="http://schemas.microsoft.com/office/drawing/2014/main" id="{38119D03-B319-4C57-B663-D0046474E1C1}"/>
              </a:ext>
            </a:extLst>
          </p:cNvPr>
          <p:cNvSpPr>
            <a:spLocks noGrp="1"/>
          </p:cNvSpPr>
          <p:nvPr>
            <p:ph type="body" sz="quarter" idx="20"/>
          </p:nvPr>
        </p:nvSpPr>
        <p:spPr>
          <a:ln>
            <a:solidFill>
              <a:schemeClr val="accent1"/>
            </a:solidFill>
          </a:ln>
        </p:spPr>
        <p:txBody>
          <a:bodyPr/>
          <a:lstStyle/>
          <a:p>
            <a:r>
              <a:rPr lang="en-US" dirty="0"/>
              <a:t>Triggers and Actions</a:t>
            </a:r>
          </a:p>
          <a:p>
            <a:pPr lvl="1"/>
            <a:r>
              <a:rPr lang="en-US" dirty="0"/>
              <a:t>A trigger is an event that occurs when a specific set of conditions is satisfied. An action is an operation that performs a task.</a:t>
            </a:r>
          </a:p>
        </p:txBody>
      </p:sp>
      <p:sp>
        <p:nvSpPr>
          <p:cNvPr id="5" name="Text Placeholder 4">
            <a:extLst>
              <a:ext uri="{FF2B5EF4-FFF2-40B4-BE49-F238E27FC236}">
                <a16:creationId xmlns:a16="http://schemas.microsoft.com/office/drawing/2014/main" id="{E4103EE6-7408-4E31-8E85-CBF83844F975}"/>
              </a:ext>
            </a:extLst>
          </p:cNvPr>
          <p:cNvSpPr>
            <a:spLocks noGrp="1"/>
          </p:cNvSpPr>
          <p:nvPr>
            <p:ph type="body" sz="quarter" idx="21"/>
          </p:nvPr>
        </p:nvSpPr>
        <p:spPr>
          <a:ln>
            <a:solidFill>
              <a:schemeClr val="accent1"/>
            </a:solidFill>
          </a:ln>
        </p:spPr>
        <p:txBody>
          <a:bodyPr/>
          <a:lstStyle/>
          <a:p>
            <a:r>
              <a:rPr lang="en-US" dirty="0"/>
              <a:t>Azure Sentinel Logic Apps connector</a:t>
            </a:r>
          </a:p>
          <a:p>
            <a:pPr lvl="1"/>
            <a:r>
              <a:rPr lang="en-US" dirty="0"/>
              <a:t>An Azure Sentinel playbook uses an Azure Sentinel Logic Apps connector.</a:t>
            </a:r>
          </a:p>
        </p:txBody>
      </p:sp>
    </p:spTree>
    <p:extLst>
      <p:ext uri="{BB962C8B-B14F-4D97-AF65-F5344CB8AC3E}">
        <p14:creationId xmlns:p14="http://schemas.microsoft.com/office/powerpoint/2010/main" val="366492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92349" y="291923"/>
            <a:ext cx="11799651" cy="680196"/>
          </a:xfrm>
        </p:spPr>
        <p:txBody>
          <a:bodyPr/>
          <a:lstStyle/>
          <a:p>
            <a:r>
              <a:rPr lang="en-US" dirty="0"/>
              <a:t>Create a Logic App</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523587" y="894335"/>
            <a:ext cx="10383899" cy="1113446"/>
          </a:xfrm>
        </p:spPr>
        <p:txBody>
          <a:bodyPr/>
          <a:lstStyle/>
          <a:p>
            <a:pPr>
              <a:lnSpc>
                <a:spcPct val="100000"/>
              </a:lnSpc>
            </a:pPr>
            <a:r>
              <a:rPr lang="en-US" sz="2000" dirty="0"/>
              <a:t>The Logic App Designer provides a design canvas that you use to add a trigger and actions to your workflow.</a:t>
            </a:r>
          </a:p>
        </p:txBody>
      </p:sp>
      <p:pic>
        <p:nvPicPr>
          <p:cNvPr id="5" name="Picture 4" descr="Graphical user interface, application, Word&#10;&#10;Description automatically generated">
            <a:extLst>
              <a:ext uri="{FF2B5EF4-FFF2-40B4-BE49-F238E27FC236}">
                <a16:creationId xmlns:a16="http://schemas.microsoft.com/office/drawing/2014/main" id="{F0575C88-6D4E-4645-BE63-C8796174EC6A}"/>
              </a:ext>
            </a:extLst>
          </p:cNvPr>
          <p:cNvPicPr>
            <a:picLocks noChangeAspect="1"/>
          </p:cNvPicPr>
          <p:nvPr/>
        </p:nvPicPr>
        <p:blipFill>
          <a:blip r:embed="rId3"/>
          <a:stretch>
            <a:fillRect/>
          </a:stretch>
        </p:blipFill>
        <p:spPr>
          <a:xfrm>
            <a:off x="2922785" y="1607188"/>
            <a:ext cx="7984701" cy="4887136"/>
          </a:xfrm>
          <a:prstGeom prst="rect">
            <a:avLst/>
          </a:prstGeom>
        </p:spPr>
      </p:pic>
    </p:spTree>
    <p:extLst>
      <p:ext uri="{BB962C8B-B14F-4D97-AF65-F5344CB8AC3E}">
        <p14:creationId xmlns:p14="http://schemas.microsoft.com/office/powerpoint/2010/main" val="15479190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Run a playbook on demand</a:t>
            </a:r>
          </a:p>
        </p:txBody>
      </p:sp>
      <p:grpSp>
        <p:nvGrpSpPr>
          <p:cNvPr id="5" name="Group 4">
            <a:extLst>
              <a:ext uri="{FF2B5EF4-FFF2-40B4-BE49-F238E27FC236}">
                <a16:creationId xmlns:a16="http://schemas.microsoft.com/office/drawing/2014/main" id="{8C7E4C30-545D-4E18-9406-7C30588EEC14}"/>
              </a:ext>
            </a:extLst>
          </p:cNvPr>
          <p:cNvGrpSpPr/>
          <p:nvPr/>
        </p:nvGrpSpPr>
        <p:grpSpPr>
          <a:xfrm>
            <a:off x="418643" y="1484526"/>
            <a:ext cx="713232" cy="713232"/>
            <a:chOff x="418643" y="1484526"/>
            <a:chExt cx="713232" cy="713232"/>
          </a:xfrm>
        </p:grpSpPr>
        <p:sp>
          <p:nvSpPr>
            <p:cNvPr id="30" name="Freeform 5">
              <a:extLst>
                <a:ext uri="{FF2B5EF4-FFF2-40B4-BE49-F238E27FC236}">
                  <a16:creationId xmlns:a16="http://schemas.microsoft.com/office/drawing/2014/main" id="{4EF86BE8-7204-410E-9DBC-A945486939F9}"/>
                </a:ext>
              </a:extLst>
            </p:cNvPr>
            <p:cNvSpPr>
              <a:spLocks/>
            </p:cNvSpPr>
            <p:nvPr/>
          </p:nvSpPr>
          <p:spPr bwMode="auto">
            <a:xfrm>
              <a:off x="418643" y="148452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1" name="Freeform 6">
              <a:extLst>
                <a:ext uri="{FF2B5EF4-FFF2-40B4-BE49-F238E27FC236}">
                  <a16:creationId xmlns:a16="http://schemas.microsoft.com/office/drawing/2014/main" id="{389C9811-194A-4AD9-9D1E-5AE8BE5B1762}"/>
                </a:ext>
              </a:extLst>
            </p:cNvPr>
            <p:cNvSpPr>
              <a:spLocks noEditPoints="1"/>
            </p:cNvSpPr>
            <p:nvPr/>
          </p:nvSpPr>
          <p:spPr bwMode="auto">
            <a:xfrm>
              <a:off x="468269" y="153530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Manually from an Incident</a:t>
            </a:r>
          </a:p>
        </p:txBody>
      </p:sp>
      <p:grpSp>
        <p:nvGrpSpPr>
          <p:cNvPr id="7" name="Group 6">
            <a:extLst>
              <a:ext uri="{FF2B5EF4-FFF2-40B4-BE49-F238E27FC236}">
                <a16:creationId xmlns:a16="http://schemas.microsoft.com/office/drawing/2014/main" id="{1B66D064-CB4B-4695-9C48-839E024B9FDB}"/>
              </a:ext>
            </a:extLst>
          </p:cNvPr>
          <p:cNvGrpSpPr/>
          <p:nvPr/>
        </p:nvGrpSpPr>
        <p:grpSpPr>
          <a:xfrm>
            <a:off x="418643" y="2531489"/>
            <a:ext cx="713232" cy="713232"/>
            <a:chOff x="418643" y="2531489"/>
            <a:chExt cx="713232" cy="713232"/>
          </a:xfrm>
        </p:grpSpPr>
        <p:sp>
          <p:nvSpPr>
            <p:cNvPr id="33" name="Freeform 5">
              <a:extLst>
                <a:ext uri="{FF2B5EF4-FFF2-40B4-BE49-F238E27FC236}">
                  <a16:creationId xmlns:a16="http://schemas.microsoft.com/office/drawing/2014/main" id="{CC642717-6A5B-4DB8-B2FB-5D4F4E6B731F}"/>
                </a:ext>
              </a:extLst>
            </p:cNvPr>
            <p:cNvSpPr>
              <a:spLocks/>
            </p:cNvSpPr>
            <p:nvPr/>
          </p:nvSpPr>
          <p:spPr bwMode="auto">
            <a:xfrm>
              <a:off x="418643" y="2531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35" name="Freeform 6">
              <a:extLst>
                <a:ext uri="{FF2B5EF4-FFF2-40B4-BE49-F238E27FC236}">
                  <a16:creationId xmlns:a16="http://schemas.microsoft.com/office/drawing/2014/main" id="{211AA71C-D109-4246-B184-9A140C2571CD}"/>
                </a:ext>
              </a:extLst>
            </p:cNvPr>
            <p:cNvSpPr>
              <a:spLocks noEditPoints="1"/>
            </p:cNvSpPr>
            <p:nvPr/>
          </p:nvSpPr>
          <p:spPr bwMode="auto">
            <a:xfrm>
              <a:off x="468269" y="2582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Automatically from an Analytics Rule</a:t>
            </a:r>
          </a:p>
        </p:txBody>
      </p:sp>
      <p:sp>
        <p:nvSpPr>
          <p:cNvPr id="3" name="Rectangle 2">
            <a:extLst>
              <a:ext uri="{FF2B5EF4-FFF2-40B4-BE49-F238E27FC236}">
                <a16:creationId xmlns:a16="http://schemas.microsoft.com/office/drawing/2014/main" id="{DA7BF2C7-A323-43CC-850F-C98C78D61A0F}"/>
              </a:ext>
            </a:extLst>
          </p:cNvPr>
          <p:cNvSpPr/>
          <p:nvPr/>
        </p:nvSpPr>
        <p:spPr bwMode="auto">
          <a:xfrm>
            <a:off x="990600" y="4267200"/>
            <a:ext cx="11005457" cy="356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78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30964876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Security incident management in Azure Sentinel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7161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Understand Azure Sentinel incident management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Explore Azure Sentinel evidence and entity management</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205F25D5-0649-4B60-8183-85F3CB4CDB52}"/>
              </a:ext>
            </a:extLst>
          </p:cNvPr>
          <p:cNvPicPr>
            <a:picLocks noChangeAspect="1"/>
          </p:cNvPicPr>
          <p:nvPr/>
        </p:nvPicPr>
        <p:blipFill>
          <a:blip r:embed="rId2"/>
          <a:stretch>
            <a:fillRect/>
          </a:stretch>
        </p:blipFill>
        <p:spPr>
          <a:xfrm>
            <a:off x="587636" y="4107204"/>
            <a:ext cx="933776" cy="933776"/>
          </a:xfrm>
          <a:prstGeom prst="rect">
            <a:avLst/>
          </a:prstGeom>
        </p:spPr>
      </p:pic>
      <p:sp>
        <p:nvSpPr>
          <p:cNvPr id="4" name="TextBox 3">
            <a:extLst>
              <a:ext uri="{FF2B5EF4-FFF2-40B4-BE49-F238E27FC236}">
                <a16:creationId xmlns:a16="http://schemas.microsoft.com/office/drawing/2014/main" id="{54E205F2-10B9-4923-9FC9-02ED279E8DCC}"/>
              </a:ext>
            </a:extLst>
          </p:cNvPr>
          <p:cNvSpPr txBox="1"/>
          <p:nvPr/>
        </p:nvSpPr>
        <p:spPr>
          <a:xfrm>
            <a:off x="1754517" y="4270530"/>
            <a:ext cx="4892985" cy="607124"/>
          </a:xfrm>
          <a:prstGeom prst="rect">
            <a:avLst/>
          </a:prstGeom>
          <a:noFill/>
        </p:spPr>
        <p:txBody>
          <a:bodyPr wrap="square" lIns="0" tIns="0" rIns="0" bIns="0" rtlCol="0" anchor="ctr">
            <a:noAutofit/>
          </a:bodyPr>
          <a:lstStyle/>
          <a:p>
            <a:r>
              <a:rPr lang="en-US" sz="1961" dirty="0"/>
              <a:t>Investigate and manage incident resolution</a:t>
            </a:r>
          </a:p>
        </p:txBody>
      </p:sp>
      <p:cxnSp>
        <p:nvCxnSpPr>
          <p:cNvPr id="5" name="Straight Connector 4">
            <a:extLst>
              <a:ext uri="{FF2B5EF4-FFF2-40B4-BE49-F238E27FC236}">
                <a16:creationId xmlns:a16="http://schemas.microsoft.com/office/drawing/2014/main" id="{C115ADA6-28BA-4CAF-96FB-20124AEB3FD0}"/>
              </a:ext>
              <a:ext uri="{C183D7F6-B498-43B3-948B-1728B52AA6E4}">
                <adec:decorative xmlns:adec="http://schemas.microsoft.com/office/drawing/2017/decorative" val="1"/>
              </a:ext>
            </a:extLst>
          </p:cNvPr>
          <p:cNvCxnSpPr>
            <a:cxnSpLocks/>
          </p:cNvCxnSpPr>
          <p:nvPr/>
        </p:nvCxnSpPr>
        <p:spPr>
          <a:xfrm>
            <a:off x="1754672" y="5217651"/>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4647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Module 7:</a:t>
            </a:r>
            <a:br>
              <a:rPr lang="en-US" sz="3600" dirty="0">
                <a:solidFill>
                  <a:schemeClr val="tx1"/>
                </a:solidFill>
              </a:rPr>
            </a:br>
            <a:r>
              <a:rPr lang="en-US" sz="3600" dirty="0">
                <a:solidFill>
                  <a:schemeClr val="tx1"/>
                </a:solidFill>
              </a:rPr>
              <a:t>Create detections and perform investigations using Azure Sentinel</a:t>
            </a:r>
          </a:p>
        </p:txBody>
      </p:sp>
    </p:spTree>
    <p:extLst>
      <p:ext uri="{BB962C8B-B14F-4D97-AF65-F5344CB8AC3E}">
        <p14:creationId xmlns:p14="http://schemas.microsoft.com/office/powerpoint/2010/main" val="21823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Describe incident management</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638345" y="975916"/>
            <a:ext cx="10383899" cy="1113446"/>
          </a:xfrm>
        </p:spPr>
        <p:txBody>
          <a:bodyPr/>
          <a:lstStyle/>
          <a:p>
            <a:pPr>
              <a:lnSpc>
                <a:spcPct val="100000"/>
              </a:lnSpc>
            </a:pPr>
            <a:r>
              <a:rPr lang="en-US" sz="2000" dirty="0"/>
              <a:t>Incident management is the complete process of incident investigation, from creation, to in-depth investigation, and finally to resolution.</a:t>
            </a:r>
          </a:p>
        </p:txBody>
      </p:sp>
      <p:pic>
        <p:nvPicPr>
          <p:cNvPr id="8" name="Picture 7" descr="A screenshot of a computer&#10;&#10;Description automatically generated with medium confidence">
            <a:extLst>
              <a:ext uri="{FF2B5EF4-FFF2-40B4-BE49-F238E27FC236}">
                <a16:creationId xmlns:a16="http://schemas.microsoft.com/office/drawing/2014/main" id="{109DDA61-088E-42CE-8079-7221772FA456}"/>
              </a:ext>
            </a:extLst>
          </p:cNvPr>
          <p:cNvPicPr>
            <a:picLocks noChangeAspect="1"/>
          </p:cNvPicPr>
          <p:nvPr/>
        </p:nvPicPr>
        <p:blipFill>
          <a:blip r:embed="rId3"/>
          <a:stretch>
            <a:fillRect/>
          </a:stretch>
        </p:blipFill>
        <p:spPr>
          <a:xfrm>
            <a:off x="1678000" y="1977244"/>
            <a:ext cx="8988398" cy="4541013"/>
          </a:xfrm>
          <a:prstGeom prst="rect">
            <a:avLst/>
          </a:prstGeom>
        </p:spPr>
      </p:pic>
    </p:spTree>
    <p:extLst>
      <p:ext uri="{BB962C8B-B14F-4D97-AF65-F5344CB8AC3E}">
        <p14:creationId xmlns:p14="http://schemas.microsoft.com/office/powerpoint/2010/main" val="34340349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Explain evidence and entities</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solidFill>
            <a:srgbClr val="243A5E"/>
          </a:solidFill>
        </p:spPr>
        <p:txBody>
          <a:bodyPr/>
          <a:lstStyle/>
          <a:p>
            <a:r>
              <a:rPr lang="en-US" dirty="0"/>
              <a:t>Events</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solidFill>
            <a:srgbClr val="243A5E"/>
          </a:solidFill>
        </p:spPr>
        <p:txBody>
          <a:bodyPr/>
          <a:lstStyle/>
          <a:p>
            <a:r>
              <a:rPr lang="en-US" dirty="0"/>
              <a:t>Alerts</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solidFill>
            <a:srgbClr val="243A5E"/>
          </a:solidFill>
        </p:spPr>
        <p:txBody>
          <a:bodyPr/>
          <a:lstStyle/>
          <a:p>
            <a:r>
              <a:rPr lang="en-US" dirty="0"/>
              <a:t>Entities</a:t>
            </a:r>
          </a:p>
        </p:txBody>
      </p:sp>
      <p:sp>
        <p:nvSpPr>
          <p:cNvPr id="5" name="Text Placeholder 4">
            <a:extLst>
              <a:ext uri="{FF2B5EF4-FFF2-40B4-BE49-F238E27FC236}">
                <a16:creationId xmlns:a16="http://schemas.microsoft.com/office/drawing/2014/main" id="{48C15E4A-89C2-44F4-983D-CCF3CB881D32}"/>
              </a:ext>
            </a:extLst>
          </p:cNvPr>
          <p:cNvSpPr>
            <a:spLocks noGrp="1"/>
          </p:cNvSpPr>
          <p:nvPr>
            <p:ph type="body" sz="quarter" idx="13"/>
          </p:nvPr>
        </p:nvSpPr>
        <p:spPr>
          <a:solidFill>
            <a:srgbClr val="243A5E"/>
          </a:solidFill>
        </p:spPr>
        <p:txBody>
          <a:bodyPr/>
          <a:lstStyle/>
          <a:p>
            <a:r>
              <a:rPr lang="en-US" dirty="0"/>
              <a:t>Incidents</a:t>
            </a:r>
          </a:p>
        </p:txBody>
      </p:sp>
      <p:sp>
        <p:nvSpPr>
          <p:cNvPr id="6" name="Text Placeholder 5">
            <a:extLst>
              <a:ext uri="{FF2B5EF4-FFF2-40B4-BE49-F238E27FC236}">
                <a16:creationId xmlns:a16="http://schemas.microsoft.com/office/drawing/2014/main" id="{092686D1-1444-4F0B-A123-2412CA0579AD}"/>
              </a:ext>
            </a:extLst>
          </p:cNvPr>
          <p:cNvSpPr>
            <a:spLocks noGrp="1"/>
          </p:cNvSpPr>
          <p:nvPr>
            <p:ph type="body" sz="quarter" idx="14"/>
          </p:nvPr>
        </p:nvSpPr>
        <p:spPr>
          <a:solidFill>
            <a:srgbClr val="243A5E"/>
          </a:solidFill>
        </p:spPr>
        <p:txBody>
          <a:bodyPr/>
          <a:lstStyle/>
          <a:p>
            <a:r>
              <a:rPr lang="en-US" dirty="0"/>
              <a:t>Bookmarks</a:t>
            </a:r>
          </a:p>
        </p:txBody>
      </p:sp>
      <p:grpSp>
        <p:nvGrpSpPr>
          <p:cNvPr id="42" name="Group 41">
            <a:extLst>
              <a:ext uri="{FF2B5EF4-FFF2-40B4-BE49-F238E27FC236}">
                <a16:creationId xmlns:a16="http://schemas.microsoft.com/office/drawing/2014/main" id="{C5A8652E-4312-40B3-B0C5-4A458ADACF39}"/>
              </a:ext>
            </a:extLst>
          </p:cNvPr>
          <p:cNvGrpSpPr/>
          <p:nvPr/>
        </p:nvGrpSpPr>
        <p:grpSpPr>
          <a:xfrm>
            <a:off x="10293056" y="1999707"/>
            <a:ext cx="821786" cy="821902"/>
            <a:chOff x="10293056" y="1999707"/>
            <a:chExt cx="821786" cy="821902"/>
          </a:xfrm>
        </p:grpSpPr>
        <p:grpSp>
          <p:nvGrpSpPr>
            <p:cNvPr id="41" name="Group 40">
              <a:extLst>
                <a:ext uri="{FF2B5EF4-FFF2-40B4-BE49-F238E27FC236}">
                  <a16:creationId xmlns:a16="http://schemas.microsoft.com/office/drawing/2014/main" id="{ADBA9598-2017-43F5-8F3E-3EE1F426DE49}"/>
                </a:ext>
              </a:extLst>
            </p:cNvPr>
            <p:cNvGrpSpPr/>
            <p:nvPr/>
          </p:nvGrpSpPr>
          <p:grpSpPr>
            <a:xfrm>
              <a:off x="10293056" y="1999707"/>
              <a:ext cx="821786" cy="821902"/>
              <a:chOff x="10293056" y="1999707"/>
              <a:chExt cx="821786" cy="821902"/>
            </a:xfrm>
          </p:grpSpPr>
          <p:sp>
            <p:nvSpPr>
              <p:cNvPr id="32" name="Freeform 5">
                <a:extLst>
                  <a:ext uri="{FF2B5EF4-FFF2-40B4-BE49-F238E27FC236}">
                    <a16:creationId xmlns:a16="http://schemas.microsoft.com/office/drawing/2014/main" id="{6BFC86BD-79B8-41B3-984C-CDE9D7BAF1D2}"/>
                  </a:ext>
                </a:extLst>
              </p:cNvPr>
              <p:cNvSpPr>
                <a:spLocks/>
              </p:cNvSpPr>
              <p:nvPr/>
            </p:nvSpPr>
            <p:spPr bwMode="auto">
              <a:xfrm>
                <a:off x="10293056"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7AE8CD50-A6E6-437A-8650-ECF6ACF72383}"/>
                  </a:ext>
                </a:extLst>
              </p:cNvPr>
              <p:cNvSpPr>
                <a:spLocks noEditPoints="1"/>
              </p:cNvSpPr>
              <p:nvPr/>
            </p:nvSpPr>
            <p:spPr bwMode="auto">
              <a:xfrm>
                <a:off x="10349571" y="205689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key" title="Icon of a key">
              <a:extLst>
                <a:ext uri="{FF2B5EF4-FFF2-40B4-BE49-F238E27FC236}">
                  <a16:creationId xmlns:a16="http://schemas.microsoft.com/office/drawing/2014/main" id="{0C158CD0-51CE-489E-BB03-5745F777373D}"/>
                </a:ext>
              </a:extLst>
            </p:cNvPr>
            <p:cNvSpPr>
              <a:spLocks noChangeAspect="1" noEditPoints="1"/>
            </p:cNvSpPr>
            <p:nvPr/>
          </p:nvSpPr>
          <p:spPr bwMode="auto">
            <a:xfrm>
              <a:off x="10514792" y="2222471"/>
              <a:ext cx="378315" cy="37637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23A029B5-F69A-4B2A-A5DF-15ED8F643B85}"/>
              </a:ext>
            </a:extLst>
          </p:cNvPr>
          <p:cNvGrpSpPr/>
          <p:nvPr/>
        </p:nvGrpSpPr>
        <p:grpSpPr>
          <a:xfrm>
            <a:off x="1077158" y="1999707"/>
            <a:ext cx="821786" cy="821902"/>
            <a:chOff x="1077158" y="1999707"/>
            <a:chExt cx="821786" cy="821902"/>
          </a:xfrm>
        </p:grpSpPr>
        <p:grpSp>
          <p:nvGrpSpPr>
            <p:cNvPr id="21" name="Group 20">
              <a:extLst>
                <a:ext uri="{FF2B5EF4-FFF2-40B4-BE49-F238E27FC236}">
                  <a16:creationId xmlns:a16="http://schemas.microsoft.com/office/drawing/2014/main" id="{71E0F504-5177-4F8E-A66A-E1462A15A827}"/>
                </a:ext>
              </a:extLst>
            </p:cNvPr>
            <p:cNvGrpSpPr/>
            <p:nvPr/>
          </p:nvGrpSpPr>
          <p:grpSpPr>
            <a:xfrm>
              <a:off x="1077158" y="1999707"/>
              <a:ext cx="821786" cy="821902"/>
              <a:chOff x="1077158" y="1999707"/>
              <a:chExt cx="821786" cy="821902"/>
            </a:xfrm>
          </p:grpSpPr>
          <p:sp>
            <p:nvSpPr>
              <p:cNvPr id="12" name="Freeform 5">
                <a:extLst>
                  <a:ext uri="{FF2B5EF4-FFF2-40B4-BE49-F238E27FC236}">
                    <a16:creationId xmlns:a16="http://schemas.microsoft.com/office/drawing/2014/main" id="{F2140E9C-2B0B-4F35-9D67-08C5C4D8B479}"/>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 name="Freeform 6">
                <a:extLst>
                  <a:ext uri="{FF2B5EF4-FFF2-40B4-BE49-F238E27FC236}">
                    <a16:creationId xmlns:a16="http://schemas.microsoft.com/office/drawing/2014/main" id="{46D32007-AAE1-4F7A-9645-7C1206F39391}"/>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 name="Fingerprint_E928" title="Icon of a fingerprint">
              <a:extLst>
                <a:ext uri="{FF2B5EF4-FFF2-40B4-BE49-F238E27FC236}">
                  <a16:creationId xmlns:a16="http://schemas.microsoft.com/office/drawing/2014/main" id="{021BE6EE-A420-42B6-87DE-1BFCDC92E804}"/>
                </a:ext>
              </a:extLst>
            </p:cNvPr>
            <p:cNvSpPr>
              <a:spLocks noChangeAspect="1" noEditPoints="1"/>
            </p:cNvSpPr>
            <p:nvPr/>
          </p:nvSpPr>
          <p:spPr bwMode="auto">
            <a:xfrm>
              <a:off x="1355281" y="2240197"/>
              <a:ext cx="265542" cy="35710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4DD33BBD-A0B8-4954-9849-3A1A55F7584E}"/>
              </a:ext>
            </a:extLst>
          </p:cNvPr>
          <p:cNvGrpSpPr/>
          <p:nvPr/>
        </p:nvGrpSpPr>
        <p:grpSpPr>
          <a:xfrm>
            <a:off x="3389113" y="1999707"/>
            <a:ext cx="821786" cy="821902"/>
            <a:chOff x="3389113" y="1999707"/>
            <a:chExt cx="821786" cy="821902"/>
          </a:xfrm>
        </p:grpSpPr>
        <p:grpSp>
          <p:nvGrpSpPr>
            <p:cNvPr id="26" name="Group 25">
              <a:extLst>
                <a:ext uri="{FF2B5EF4-FFF2-40B4-BE49-F238E27FC236}">
                  <a16:creationId xmlns:a16="http://schemas.microsoft.com/office/drawing/2014/main" id="{FF44A5F3-B81B-47C2-8ADF-47EDF0C9202D}"/>
                </a:ext>
              </a:extLst>
            </p:cNvPr>
            <p:cNvGrpSpPr/>
            <p:nvPr/>
          </p:nvGrpSpPr>
          <p:grpSpPr>
            <a:xfrm>
              <a:off x="3389113" y="1999707"/>
              <a:ext cx="821786" cy="821902"/>
              <a:chOff x="3389113" y="1999707"/>
              <a:chExt cx="821786" cy="821902"/>
            </a:xfrm>
          </p:grpSpPr>
          <p:sp>
            <p:nvSpPr>
              <p:cNvPr id="17" name="Freeform 5">
                <a:extLst>
                  <a:ext uri="{FF2B5EF4-FFF2-40B4-BE49-F238E27FC236}">
                    <a16:creationId xmlns:a16="http://schemas.microsoft.com/office/drawing/2014/main" id="{29EE585E-1127-45B6-B5BA-21DEC402E93A}"/>
                  </a:ext>
                </a:extLst>
              </p:cNvPr>
              <p:cNvSpPr>
                <a:spLocks/>
              </p:cNvSpPr>
              <p:nvPr/>
            </p:nvSpPr>
            <p:spPr bwMode="auto">
              <a:xfrm>
                <a:off x="3389113"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 name="Freeform 6">
                <a:extLst>
                  <a:ext uri="{FF2B5EF4-FFF2-40B4-BE49-F238E27FC236}">
                    <a16:creationId xmlns:a16="http://schemas.microsoft.com/office/drawing/2014/main" id="{EC6F4172-8E42-4562-B221-BC14A39CA780}"/>
                  </a:ext>
                </a:extLst>
              </p:cNvPr>
              <p:cNvSpPr>
                <a:spLocks noEditPoints="1"/>
              </p:cNvSpPr>
              <p:nvPr/>
            </p:nvSpPr>
            <p:spPr bwMode="auto">
              <a:xfrm>
                <a:off x="3446292"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 name="shield_3" title="Icon of a shield with an exclamation point inside">
              <a:extLst>
                <a:ext uri="{FF2B5EF4-FFF2-40B4-BE49-F238E27FC236}">
                  <a16:creationId xmlns:a16="http://schemas.microsoft.com/office/drawing/2014/main" id="{3DAF82E3-21D9-44DD-B063-B636E27D8D8A}"/>
                </a:ext>
              </a:extLst>
            </p:cNvPr>
            <p:cNvSpPr>
              <a:spLocks noChangeAspect="1" noEditPoints="1"/>
            </p:cNvSpPr>
            <p:nvPr/>
          </p:nvSpPr>
          <p:spPr bwMode="auto">
            <a:xfrm>
              <a:off x="3617104" y="2241464"/>
              <a:ext cx="349844" cy="35457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EB49F1D3-D976-4B07-8C9A-EA467D8A4BD5}"/>
              </a:ext>
            </a:extLst>
          </p:cNvPr>
          <p:cNvGrpSpPr/>
          <p:nvPr/>
        </p:nvGrpSpPr>
        <p:grpSpPr>
          <a:xfrm>
            <a:off x="5699664" y="1999707"/>
            <a:ext cx="821786" cy="821902"/>
            <a:chOff x="5699664" y="1999707"/>
            <a:chExt cx="821786" cy="821902"/>
          </a:xfrm>
        </p:grpSpPr>
        <p:grpSp>
          <p:nvGrpSpPr>
            <p:cNvPr id="31" name="Group 30">
              <a:extLst>
                <a:ext uri="{FF2B5EF4-FFF2-40B4-BE49-F238E27FC236}">
                  <a16:creationId xmlns:a16="http://schemas.microsoft.com/office/drawing/2014/main" id="{BA0EF37C-EF66-40DF-88E0-DE8C39563AFF}"/>
                </a:ext>
              </a:extLst>
            </p:cNvPr>
            <p:cNvGrpSpPr/>
            <p:nvPr/>
          </p:nvGrpSpPr>
          <p:grpSpPr>
            <a:xfrm>
              <a:off x="5699664" y="1999707"/>
              <a:ext cx="821786" cy="821902"/>
              <a:chOff x="5699664" y="1999707"/>
              <a:chExt cx="821786" cy="821902"/>
            </a:xfrm>
          </p:grpSpPr>
          <p:sp>
            <p:nvSpPr>
              <p:cNvPr id="22" name="Freeform 5">
                <a:extLst>
                  <a:ext uri="{FF2B5EF4-FFF2-40B4-BE49-F238E27FC236}">
                    <a16:creationId xmlns:a16="http://schemas.microsoft.com/office/drawing/2014/main" id="{7E46EFAB-DAC8-48A5-B9B1-9C76BB75BA8B}"/>
                  </a:ext>
                </a:extLst>
              </p:cNvPr>
              <p:cNvSpPr>
                <a:spLocks/>
              </p:cNvSpPr>
              <p:nvPr/>
            </p:nvSpPr>
            <p:spPr bwMode="auto">
              <a:xfrm>
                <a:off x="5699664"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FBD3840B-7512-4C7A-BF88-D34CA55A56EC}"/>
                  </a:ext>
                </a:extLst>
              </p:cNvPr>
              <p:cNvSpPr>
                <a:spLocks noEditPoints="1"/>
              </p:cNvSpPr>
              <p:nvPr/>
            </p:nvSpPr>
            <p:spPr bwMode="auto">
              <a:xfrm>
                <a:off x="5756179" y="205689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6" name="Lock" title="Icon of a padlock">
              <a:extLst>
                <a:ext uri="{FF2B5EF4-FFF2-40B4-BE49-F238E27FC236}">
                  <a16:creationId xmlns:a16="http://schemas.microsoft.com/office/drawing/2014/main" id="{D5080168-5376-44B6-AB9C-3A97B91D240B}"/>
                </a:ext>
              </a:extLst>
            </p:cNvPr>
            <p:cNvSpPr>
              <a:spLocks noChangeAspect="1" noEditPoints="1"/>
            </p:cNvSpPr>
            <p:nvPr/>
          </p:nvSpPr>
          <p:spPr bwMode="auto">
            <a:xfrm>
              <a:off x="5950867" y="2187468"/>
              <a:ext cx="319380" cy="4463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A81A1BAF-EBE0-4822-A8C2-CF6E04CA575E}"/>
              </a:ext>
            </a:extLst>
          </p:cNvPr>
          <p:cNvGrpSpPr/>
          <p:nvPr/>
        </p:nvGrpSpPr>
        <p:grpSpPr>
          <a:xfrm>
            <a:off x="8031899" y="1999707"/>
            <a:ext cx="821786" cy="821902"/>
            <a:chOff x="8031899" y="1999707"/>
            <a:chExt cx="821786" cy="821902"/>
          </a:xfrm>
        </p:grpSpPr>
        <p:grpSp>
          <p:nvGrpSpPr>
            <p:cNvPr id="35" name="Group 34">
              <a:extLst>
                <a:ext uri="{FF2B5EF4-FFF2-40B4-BE49-F238E27FC236}">
                  <a16:creationId xmlns:a16="http://schemas.microsoft.com/office/drawing/2014/main" id="{5ED88133-27B6-4E2A-A4B9-5FB5F22799F3}"/>
                </a:ext>
              </a:extLst>
            </p:cNvPr>
            <p:cNvGrpSpPr/>
            <p:nvPr/>
          </p:nvGrpSpPr>
          <p:grpSpPr>
            <a:xfrm>
              <a:off x="8031899" y="1999707"/>
              <a:ext cx="821786" cy="821902"/>
              <a:chOff x="8031899" y="1999707"/>
              <a:chExt cx="821786" cy="821902"/>
            </a:xfrm>
          </p:grpSpPr>
          <p:sp>
            <p:nvSpPr>
              <p:cNvPr id="27" name="Freeform 5">
                <a:extLst>
                  <a:ext uri="{FF2B5EF4-FFF2-40B4-BE49-F238E27FC236}">
                    <a16:creationId xmlns:a16="http://schemas.microsoft.com/office/drawing/2014/main" id="{8A035887-A243-4F55-93B0-C223F6ADD956}"/>
                  </a:ext>
                </a:extLst>
              </p:cNvPr>
              <p:cNvSpPr>
                <a:spLocks/>
              </p:cNvSpPr>
              <p:nvPr/>
            </p:nvSpPr>
            <p:spPr bwMode="auto">
              <a:xfrm>
                <a:off x="8031899" y="1999707"/>
                <a:ext cx="821786" cy="82190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 name="Freeform 6">
                <a:extLst>
                  <a:ext uri="{FF2B5EF4-FFF2-40B4-BE49-F238E27FC236}">
                    <a16:creationId xmlns:a16="http://schemas.microsoft.com/office/drawing/2014/main" id="{9E1D4EB8-9644-4E88-A62F-6F7F881333AD}"/>
                  </a:ext>
                </a:extLst>
              </p:cNvPr>
              <p:cNvSpPr>
                <a:spLocks noEditPoints="1"/>
              </p:cNvSpPr>
              <p:nvPr/>
            </p:nvSpPr>
            <p:spPr bwMode="auto">
              <a:xfrm>
                <a:off x="8088414" y="205689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 name="safe" title="Icon of a locked safe">
              <a:extLst>
                <a:ext uri="{FF2B5EF4-FFF2-40B4-BE49-F238E27FC236}">
                  <a16:creationId xmlns:a16="http://schemas.microsoft.com/office/drawing/2014/main" id="{A40B2476-25D6-4B8D-9FAB-743EEF29F86B}"/>
                </a:ext>
              </a:extLst>
            </p:cNvPr>
            <p:cNvSpPr>
              <a:spLocks noChangeAspect="1" noEditPoints="1"/>
            </p:cNvSpPr>
            <p:nvPr/>
          </p:nvSpPr>
          <p:spPr bwMode="auto">
            <a:xfrm>
              <a:off x="8274329" y="2232106"/>
              <a:ext cx="336926" cy="35710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307818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Investigate incidents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638345" y="812711"/>
            <a:ext cx="10383899" cy="1113446"/>
          </a:xfrm>
        </p:spPr>
        <p:txBody>
          <a:bodyPr/>
          <a:lstStyle/>
          <a:p>
            <a:pPr>
              <a:lnSpc>
                <a:spcPct val="100000"/>
              </a:lnSpc>
            </a:pPr>
            <a:r>
              <a:rPr lang="en-US" sz="2000" dirty="0"/>
              <a:t>Incident management is the complete process of incident investigation, from creation, to in-depth investigation, and finally to resolution.</a:t>
            </a:r>
          </a:p>
        </p:txBody>
      </p:sp>
      <p:pic>
        <p:nvPicPr>
          <p:cNvPr id="6" name="Picture 5" descr="Graphical user interface, application, Word&#10;&#10;Description automatically generated">
            <a:extLst>
              <a:ext uri="{FF2B5EF4-FFF2-40B4-BE49-F238E27FC236}">
                <a16:creationId xmlns:a16="http://schemas.microsoft.com/office/drawing/2014/main" id="{CD753259-AF96-4173-8051-F2524D8CA6B2}"/>
              </a:ext>
            </a:extLst>
          </p:cNvPr>
          <p:cNvPicPr>
            <a:picLocks noChangeAspect="1"/>
          </p:cNvPicPr>
          <p:nvPr/>
        </p:nvPicPr>
        <p:blipFill>
          <a:blip r:embed="rId3"/>
          <a:stretch>
            <a:fillRect/>
          </a:stretch>
        </p:blipFill>
        <p:spPr>
          <a:xfrm>
            <a:off x="1415336" y="1791121"/>
            <a:ext cx="9361328" cy="4729421"/>
          </a:xfrm>
          <a:prstGeom prst="rect">
            <a:avLst/>
          </a:prstGeom>
        </p:spPr>
      </p:pic>
    </p:spTree>
    <p:extLst>
      <p:ext uri="{BB962C8B-B14F-4D97-AF65-F5344CB8AC3E}">
        <p14:creationId xmlns:p14="http://schemas.microsoft.com/office/powerpoint/2010/main" val="5682772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08033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4: Use entity behavior analytics in Azure Sentinel </a:t>
            </a: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13414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Explain User and Entity Behavior Analytics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Explore entities in Azure Sentinel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5651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User and entity behavior analytics explained</a:t>
            </a:r>
          </a:p>
        </p:txBody>
      </p:sp>
      <p:pic>
        <p:nvPicPr>
          <p:cNvPr id="4" name="Picture 3" descr="Timeline&#10;&#10;Description automatically generated">
            <a:extLst>
              <a:ext uri="{FF2B5EF4-FFF2-40B4-BE49-F238E27FC236}">
                <a16:creationId xmlns:a16="http://schemas.microsoft.com/office/drawing/2014/main" id="{3CCDB8E6-3886-4AB7-AF7D-6CADDDC3B5F1}"/>
              </a:ext>
            </a:extLst>
          </p:cNvPr>
          <p:cNvPicPr>
            <a:picLocks noChangeAspect="1"/>
          </p:cNvPicPr>
          <p:nvPr/>
        </p:nvPicPr>
        <p:blipFill>
          <a:blip r:embed="rId3"/>
          <a:stretch>
            <a:fillRect/>
          </a:stretch>
        </p:blipFill>
        <p:spPr>
          <a:xfrm>
            <a:off x="398424" y="1381947"/>
            <a:ext cx="11361487" cy="4833796"/>
          </a:xfrm>
          <a:prstGeom prst="rect">
            <a:avLst/>
          </a:prstGeom>
        </p:spPr>
      </p:pic>
    </p:spTree>
    <p:extLst>
      <p:ext uri="{BB962C8B-B14F-4D97-AF65-F5344CB8AC3E}">
        <p14:creationId xmlns:p14="http://schemas.microsoft.com/office/powerpoint/2010/main" val="26014037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Explore entities</a:t>
            </a:r>
          </a:p>
        </p:txBody>
      </p:sp>
      <p:pic>
        <p:nvPicPr>
          <p:cNvPr id="5" name="Picture 4" descr="Graphical user interface, application&#10;&#10;Description automatically generated">
            <a:extLst>
              <a:ext uri="{FF2B5EF4-FFF2-40B4-BE49-F238E27FC236}">
                <a16:creationId xmlns:a16="http://schemas.microsoft.com/office/drawing/2014/main" id="{D83071C8-DC81-44FE-A481-9B7F356C8ECF}"/>
              </a:ext>
            </a:extLst>
          </p:cNvPr>
          <p:cNvPicPr>
            <a:picLocks noChangeAspect="1"/>
          </p:cNvPicPr>
          <p:nvPr/>
        </p:nvPicPr>
        <p:blipFill>
          <a:blip r:embed="rId3"/>
          <a:stretch>
            <a:fillRect/>
          </a:stretch>
        </p:blipFill>
        <p:spPr>
          <a:xfrm>
            <a:off x="2119622" y="1120690"/>
            <a:ext cx="7786378" cy="5390570"/>
          </a:xfrm>
          <a:prstGeom prst="rect">
            <a:avLst/>
          </a:prstGeom>
        </p:spPr>
      </p:pic>
    </p:spTree>
    <p:extLst>
      <p:ext uri="{BB962C8B-B14F-4D97-AF65-F5344CB8AC3E}">
        <p14:creationId xmlns:p14="http://schemas.microsoft.com/office/powerpoint/2010/main" val="33139483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308477"/>
            <a:ext cx="11799651" cy="680196"/>
          </a:xfrm>
        </p:spPr>
        <p:txBody>
          <a:bodyPr/>
          <a:lstStyle/>
          <a:p>
            <a:r>
              <a:rPr lang="en-US" dirty="0"/>
              <a:t>Display entity behavior information</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50" y="988673"/>
            <a:ext cx="10383899" cy="1113446"/>
          </a:xfrm>
        </p:spPr>
        <p:txBody>
          <a:bodyPr/>
          <a:lstStyle/>
          <a:p>
            <a:pPr>
              <a:lnSpc>
                <a:spcPct val="100000"/>
              </a:lnSpc>
            </a:pPr>
            <a:r>
              <a:rPr lang="en-US" sz="2000" dirty="0"/>
              <a:t>The Entity behavior page allows you to search for entities or select from the list of already displayed entities. Once selected the Entity page is displayed with information and timeline of alerts and activities</a:t>
            </a:r>
          </a:p>
        </p:txBody>
      </p:sp>
      <p:pic>
        <p:nvPicPr>
          <p:cNvPr id="6" name="Picture 5" descr="Graphical user interface, application&#10;&#10;Description automatically generated">
            <a:extLst>
              <a:ext uri="{FF2B5EF4-FFF2-40B4-BE49-F238E27FC236}">
                <a16:creationId xmlns:a16="http://schemas.microsoft.com/office/drawing/2014/main" id="{319EF1C4-5A59-43C9-82DC-5689564DDBBC}"/>
              </a:ext>
            </a:extLst>
          </p:cNvPr>
          <p:cNvPicPr>
            <a:picLocks noChangeAspect="1"/>
          </p:cNvPicPr>
          <p:nvPr/>
        </p:nvPicPr>
        <p:blipFill>
          <a:blip r:embed="rId3"/>
          <a:stretch>
            <a:fillRect/>
          </a:stretch>
        </p:blipFill>
        <p:spPr>
          <a:xfrm>
            <a:off x="2251928" y="2102119"/>
            <a:ext cx="8550613" cy="4315387"/>
          </a:xfrm>
          <a:prstGeom prst="rect">
            <a:avLst/>
          </a:prstGeom>
        </p:spPr>
      </p:pic>
    </p:spTree>
    <p:extLst>
      <p:ext uri="{BB962C8B-B14F-4D97-AF65-F5344CB8AC3E}">
        <p14:creationId xmlns:p14="http://schemas.microsoft.com/office/powerpoint/2010/main" val="1515440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3274296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Threat detection with Azure Sentinel analytics</a:t>
            </a:r>
          </a:p>
        </p:txBody>
      </p:sp>
      <p:sp>
        <p:nvSpPr>
          <p:cNvPr id="2" name="Text Placeholder 1"/>
          <p:cNvSpPr>
            <a:spLocks noGrp="1"/>
          </p:cNvSpPr>
          <p:nvPr>
            <p:ph type="body" sz="quarter" idx="15"/>
          </p:nvPr>
        </p:nvSpPr>
        <p:spPr/>
        <p:txBody>
          <a:bodyPr/>
          <a:lstStyle/>
          <a:p>
            <a:pPr lvl="1"/>
            <a:r>
              <a:rPr lang="en-US" dirty="0"/>
              <a:t>Threat response with Azure Sentinel playbooks</a:t>
            </a:r>
          </a:p>
        </p:txBody>
      </p:sp>
      <p:sp>
        <p:nvSpPr>
          <p:cNvPr id="3" name="Text Placeholder 2"/>
          <p:cNvSpPr>
            <a:spLocks noGrp="1"/>
          </p:cNvSpPr>
          <p:nvPr>
            <p:ph type="body" sz="quarter" idx="17"/>
          </p:nvPr>
        </p:nvSpPr>
        <p:spPr/>
        <p:txBody>
          <a:bodyPr/>
          <a:lstStyle/>
          <a:p>
            <a:pPr lvl="1"/>
            <a:r>
              <a:rPr lang="en-US" dirty="0"/>
              <a:t>Security incident management in Azure Sentinel </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Use entity behavior analytics in Azure Sentinel </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907987"/>
            <a:ext cx="7695070" cy="741783"/>
          </a:xfrm>
        </p:spPr>
        <p:txBody>
          <a:bodyPr/>
          <a:lstStyle/>
          <a:p>
            <a:pPr lvl="1"/>
            <a:r>
              <a:rPr lang="en-US" dirty="0"/>
              <a:t>Query, visualize, and monitor data in Azure Sentinel </a:t>
            </a:r>
          </a:p>
        </p:txBody>
      </p:sp>
      <p:grpSp>
        <p:nvGrpSpPr>
          <p:cNvPr id="25" name="Group 24">
            <a:extLst>
              <a:ext uri="{FF2B5EF4-FFF2-40B4-BE49-F238E27FC236}">
                <a16:creationId xmlns:a16="http://schemas.microsoft.com/office/drawing/2014/main" id="{E1C6405A-5C3C-4CA2-AC32-4FA3FEABB387}"/>
              </a:ext>
            </a:extLst>
          </p:cNvPr>
          <p:cNvGrpSpPr/>
          <p:nvPr/>
        </p:nvGrpSpPr>
        <p:grpSpPr>
          <a:xfrm>
            <a:off x="3031668" y="3935251"/>
            <a:ext cx="702132" cy="702232"/>
            <a:chOff x="3031668" y="3935251"/>
            <a:chExt cx="702132" cy="702232"/>
          </a:xfrm>
        </p:grpSpPr>
        <p:grpSp>
          <p:nvGrpSpPr>
            <p:cNvPr id="24" name="Group 23">
              <a:extLst>
                <a:ext uri="{FF2B5EF4-FFF2-40B4-BE49-F238E27FC236}">
                  <a16:creationId xmlns:a16="http://schemas.microsoft.com/office/drawing/2014/main" id="{0E32942A-5452-41B9-8403-AB771A50C9AA}"/>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key" title="Icon of a key">
              <a:extLst>
                <a:ext uri="{FF2B5EF4-FFF2-40B4-BE49-F238E27FC236}">
                  <a16:creationId xmlns:a16="http://schemas.microsoft.com/office/drawing/2014/main" id="{4856DFDF-6BCB-4D27-BE3F-87BB0EC1E58C}"/>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1646C80E-40B2-4943-96ED-DC6677379AD3}"/>
              </a:ext>
            </a:extLst>
          </p:cNvPr>
          <p:cNvGrpSpPr/>
          <p:nvPr/>
        </p:nvGrpSpPr>
        <p:grpSpPr>
          <a:xfrm>
            <a:off x="3031668" y="477199"/>
            <a:ext cx="702132" cy="702232"/>
            <a:chOff x="3031668" y="477199"/>
            <a:chExt cx="702132" cy="702232"/>
          </a:xfrm>
        </p:grpSpPr>
        <p:grpSp>
          <p:nvGrpSpPr>
            <p:cNvPr id="15" name="Group 14">
              <a:extLst>
                <a:ext uri="{FF2B5EF4-FFF2-40B4-BE49-F238E27FC236}">
                  <a16:creationId xmlns:a16="http://schemas.microsoft.com/office/drawing/2014/main" id="{C41FBE36-9999-4CEC-84B6-776406CB96AF}"/>
                </a:ext>
              </a:extLst>
            </p:cNvPr>
            <p:cNvGrpSpPr/>
            <p:nvPr/>
          </p:nvGrpSpPr>
          <p:grpSpPr>
            <a:xfrm>
              <a:off x="3031668" y="477199"/>
              <a:ext cx="702132" cy="702232"/>
              <a:chOff x="3031668" y="477199"/>
              <a:chExt cx="702132" cy="702232"/>
            </a:xfrm>
          </p:grpSpPr>
          <p:sp>
            <p:nvSpPr>
              <p:cNvPr id="101" name="Freeform 5">
                <a:extLst>
                  <a:ext uri="{FF2B5EF4-FFF2-40B4-BE49-F238E27FC236}">
                    <a16:creationId xmlns:a16="http://schemas.microsoft.com/office/drawing/2014/main" id="{06FDFE74-2BC5-48A3-8F67-15571A6CF9A6}"/>
                  </a:ext>
                </a:extLst>
              </p:cNvPr>
              <p:cNvSpPr>
                <a:spLocks/>
              </p:cNvSpPr>
              <p:nvPr/>
            </p:nvSpPr>
            <p:spPr bwMode="auto">
              <a:xfrm>
                <a:off x="3031668" y="477199"/>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2" name="Freeform 6">
                <a:extLst>
                  <a:ext uri="{FF2B5EF4-FFF2-40B4-BE49-F238E27FC236}">
                    <a16:creationId xmlns:a16="http://schemas.microsoft.com/office/drawing/2014/main" id="{76CDA170-DF50-4E3E-9369-327E91DFDBA8}"/>
                  </a:ext>
                </a:extLst>
              </p:cNvPr>
              <p:cNvSpPr>
                <a:spLocks noEditPoints="1"/>
              </p:cNvSpPr>
              <p:nvPr/>
            </p:nvSpPr>
            <p:spPr bwMode="auto">
              <a:xfrm>
                <a:off x="3079954" y="526060"/>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Fingerprint_E928" title="Icon of a fingerprint">
              <a:extLst>
                <a:ext uri="{FF2B5EF4-FFF2-40B4-BE49-F238E27FC236}">
                  <a16:creationId xmlns:a16="http://schemas.microsoft.com/office/drawing/2014/main" id="{DBA9B49C-A43E-4665-86CE-6AC1D6315746}"/>
                </a:ext>
              </a:extLst>
            </p:cNvPr>
            <p:cNvSpPr>
              <a:spLocks noChangeAspect="1" noEditPoints="1"/>
            </p:cNvSpPr>
            <p:nvPr/>
          </p:nvSpPr>
          <p:spPr bwMode="auto">
            <a:xfrm>
              <a:off x="3267017" y="672697"/>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9" name="Group 18">
            <a:extLst>
              <a:ext uri="{FF2B5EF4-FFF2-40B4-BE49-F238E27FC236}">
                <a16:creationId xmlns:a16="http://schemas.microsoft.com/office/drawing/2014/main" id="{97F7C805-5226-417C-B2D9-189BD31C2960}"/>
              </a:ext>
            </a:extLst>
          </p:cNvPr>
          <p:cNvGrpSpPr/>
          <p:nvPr/>
        </p:nvGrpSpPr>
        <p:grpSpPr>
          <a:xfrm>
            <a:off x="3031668" y="1341712"/>
            <a:ext cx="702132" cy="702232"/>
            <a:chOff x="3031668" y="1341712"/>
            <a:chExt cx="702132" cy="702232"/>
          </a:xfrm>
        </p:grpSpPr>
        <p:grpSp>
          <p:nvGrpSpPr>
            <p:cNvPr id="18" name="Group 17">
              <a:extLst>
                <a:ext uri="{FF2B5EF4-FFF2-40B4-BE49-F238E27FC236}">
                  <a16:creationId xmlns:a16="http://schemas.microsoft.com/office/drawing/2014/main" id="{91AF7978-C4A4-4C30-BDB9-0FD349B4E2B1}"/>
                </a:ext>
              </a:extLst>
            </p:cNvPr>
            <p:cNvGrpSpPr/>
            <p:nvPr/>
          </p:nvGrpSpPr>
          <p:grpSpPr>
            <a:xfrm>
              <a:off x="3031668" y="1341712"/>
              <a:ext cx="702132" cy="702232"/>
              <a:chOff x="3031668" y="1341712"/>
              <a:chExt cx="702132" cy="702232"/>
            </a:xfrm>
          </p:grpSpPr>
          <p:sp>
            <p:nvSpPr>
              <p:cNvPr id="114" name="Freeform 5">
                <a:extLst>
                  <a:ext uri="{FF2B5EF4-FFF2-40B4-BE49-F238E27FC236}">
                    <a16:creationId xmlns:a16="http://schemas.microsoft.com/office/drawing/2014/main" id="{62A4A211-3A26-4D10-B33F-CFA649B09C3F}"/>
                  </a:ext>
                </a:extLst>
              </p:cNvPr>
              <p:cNvSpPr>
                <a:spLocks/>
              </p:cNvSpPr>
              <p:nvPr/>
            </p:nvSpPr>
            <p:spPr bwMode="auto">
              <a:xfrm>
                <a:off x="3031668" y="134171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5" name="Freeform 6">
                <a:extLst>
                  <a:ext uri="{FF2B5EF4-FFF2-40B4-BE49-F238E27FC236}">
                    <a16:creationId xmlns:a16="http://schemas.microsoft.com/office/drawing/2014/main" id="{DB2F8CE3-ED8B-4DA6-A158-A74F1078EA9B}"/>
                  </a:ext>
                </a:extLst>
              </p:cNvPr>
              <p:cNvSpPr>
                <a:spLocks noEditPoints="1"/>
              </p:cNvSpPr>
              <p:nvPr/>
            </p:nvSpPr>
            <p:spPr bwMode="auto">
              <a:xfrm>
                <a:off x="3079954" y="139057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 name="shield_3" title="Icon of a shield with an exclamation point inside">
              <a:extLst>
                <a:ext uri="{FF2B5EF4-FFF2-40B4-BE49-F238E27FC236}">
                  <a16:creationId xmlns:a16="http://schemas.microsoft.com/office/drawing/2014/main" id="{EE49091D-0C0F-4015-901A-D674FB9D4545}"/>
                </a:ext>
              </a:extLst>
            </p:cNvPr>
            <p:cNvSpPr>
              <a:spLocks noChangeAspect="1" noEditPoints="1"/>
            </p:cNvSpPr>
            <p:nvPr/>
          </p:nvSpPr>
          <p:spPr bwMode="auto">
            <a:xfrm>
              <a:off x="3230280" y="1538314"/>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5C72A0CD-91C1-4246-9CE4-4FB0F72934B5}"/>
              </a:ext>
            </a:extLst>
          </p:cNvPr>
          <p:cNvGrpSpPr/>
          <p:nvPr/>
        </p:nvGrpSpPr>
        <p:grpSpPr>
          <a:xfrm>
            <a:off x="3031668" y="2206225"/>
            <a:ext cx="702132" cy="702232"/>
            <a:chOff x="3031668" y="2206225"/>
            <a:chExt cx="702132" cy="702232"/>
          </a:xfrm>
        </p:grpSpPr>
        <p:grpSp>
          <p:nvGrpSpPr>
            <p:cNvPr id="20" name="Group 19">
              <a:extLst>
                <a:ext uri="{FF2B5EF4-FFF2-40B4-BE49-F238E27FC236}">
                  <a16:creationId xmlns:a16="http://schemas.microsoft.com/office/drawing/2014/main" id="{39952397-FFDD-42D1-B6FC-13D34088F8D7}"/>
                </a:ext>
              </a:extLst>
            </p:cNvPr>
            <p:cNvGrpSpPr/>
            <p:nvPr/>
          </p:nvGrpSpPr>
          <p:grpSpPr>
            <a:xfrm>
              <a:off x="3031668" y="2206225"/>
              <a:ext cx="702132" cy="702232"/>
              <a:chOff x="3031668" y="2206225"/>
              <a:chExt cx="702132" cy="702232"/>
            </a:xfrm>
          </p:grpSpPr>
          <p:sp>
            <p:nvSpPr>
              <p:cNvPr id="121" name="Freeform 5">
                <a:extLst>
                  <a:ext uri="{FF2B5EF4-FFF2-40B4-BE49-F238E27FC236}">
                    <a16:creationId xmlns:a16="http://schemas.microsoft.com/office/drawing/2014/main" id="{40066736-1B93-4A2D-8E19-ADFD32EB1617}"/>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2" name="Freeform 6">
                <a:extLst>
                  <a:ext uri="{FF2B5EF4-FFF2-40B4-BE49-F238E27FC236}">
                    <a16:creationId xmlns:a16="http://schemas.microsoft.com/office/drawing/2014/main" id="{CF6B38F2-8CCD-4B13-9AA7-955B3DB62063}"/>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 name="Lock" title="Icon of a padlock">
              <a:extLst>
                <a:ext uri="{FF2B5EF4-FFF2-40B4-BE49-F238E27FC236}">
                  <a16:creationId xmlns:a16="http://schemas.microsoft.com/office/drawing/2014/main" id="{968EBE14-226A-4126-B757-190343E3A690}"/>
                </a:ext>
              </a:extLst>
            </p:cNvPr>
            <p:cNvSpPr>
              <a:spLocks noChangeAspect="1" noEditPoints="1"/>
            </p:cNvSpPr>
            <p:nvPr/>
          </p:nvSpPr>
          <p:spPr bwMode="auto">
            <a:xfrm>
              <a:off x="3243555" y="2362818"/>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033CF06C-614D-47FB-B4BB-2086E77AD2C0}"/>
              </a:ext>
            </a:extLst>
          </p:cNvPr>
          <p:cNvGrpSpPr/>
          <p:nvPr/>
        </p:nvGrpSpPr>
        <p:grpSpPr>
          <a:xfrm>
            <a:off x="3031668" y="3070738"/>
            <a:ext cx="702132" cy="702232"/>
            <a:chOff x="3031668" y="3070738"/>
            <a:chExt cx="702132" cy="702232"/>
          </a:xfrm>
        </p:grpSpPr>
        <p:grpSp>
          <p:nvGrpSpPr>
            <p:cNvPr id="22" name="Group 21">
              <a:extLst>
                <a:ext uri="{FF2B5EF4-FFF2-40B4-BE49-F238E27FC236}">
                  <a16:creationId xmlns:a16="http://schemas.microsoft.com/office/drawing/2014/main" id="{DA006F7F-54C6-47FC-BDEF-03B25D8A69CF}"/>
                </a:ext>
              </a:extLst>
            </p:cNvPr>
            <p:cNvGrpSpPr/>
            <p:nvPr/>
          </p:nvGrpSpPr>
          <p:grpSpPr>
            <a:xfrm>
              <a:off x="3031668" y="3070738"/>
              <a:ext cx="702132" cy="702232"/>
              <a:chOff x="3031668" y="3070738"/>
              <a:chExt cx="702132" cy="702232"/>
            </a:xfrm>
          </p:grpSpPr>
          <p:sp>
            <p:nvSpPr>
              <p:cNvPr id="134" name="Freeform 5">
                <a:extLst>
                  <a:ext uri="{FF2B5EF4-FFF2-40B4-BE49-F238E27FC236}">
                    <a16:creationId xmlns:a16="http://schemas.microsoft.com/office/drawing/2014/main" id="{8946D860-27CC-4466-890E-4D424B7AED06}"/>
                  </a:ext>
                </a:extLst>
              </p:cNvPr>
              <p:cNvSpPr>
                <a:spLocks/>
              </p:cNvSpPr>
              <p:nvPr/>
            </p:nvSpPr>
            <p:spPr bwMode="auto">
              <a:xfrm>
                <a:off x="3031668" y="307073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5" name="Freeform 6">
                <a:extLst>
                  <a:ext uri="{FF2B5EF4-FFF2-40B4-BE49-F238E27FC236}">
                    <a16:creationId xmlns:a16="http://schemas.microsoft.com/office/drawing/2014/main" id="{B96DC5F3-8F0A-4C3F-B48B-56F9D769A227}"/>
                  </a:ext>
                </a:extLst>
              </p:cNvPr>
              <p:cNvSpPr>
                <a:spLocks noEditPoints="1"/>
              </p:cNvSpPr>
              <p:nvPr/>
            </p:nvSpPr>
            <p:spPr bwMode="auto">
              <a:xfrm>
                <a:off x="3079954" y="311959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 name="safe" title="Icon of a locked safe">
              <a:extLst>
                <a:ext uri="{FF2B5EF4-FFF2-40B4-BE49-F238E27FC236}">
                  <a16:creationId xmlns:a16="http://schemas.microsoft.com/office/drawing/2014/main" id="{76119DFC-C7C2-43B5-B20E-F99DE5B19B26}"/>
                </a:ext>
              </a:extLst>
            </p:cNvPr>
            <p:cNvSpPr>
              <a:spLocks noChangeAspect="1" noEditPoints="1"/>
            </p:cNvSpPr>
            <p:nvPr/>
          </p:nvSpPr>
          <p:spPr bwMode="auto">
            <a:xfrm>
              <a:off x="3235909" y="326623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25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240472"/>
            <a:ext cx="8852145" cy="380169"/>
          </a:xfrm>
        </p:spPr>
        <p:txBody>
          <a:bodyPr/>
          <a:lstStyle/>
          <a:p>
            <a:r>
              <a:rPr lang="en-US" dirty="0"/>
              <a:t>Lesson 5: Query, visualize, and monitor data in Azure Sentinel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Visualize security data using Azure Sentinel Workbooks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Explain Workbook queries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88217"/>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03051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193839"/>
            <a:ext cx="4892985" cy="607124"/>
          </a:xfrm>
          <a:prstGeom prst="rect">
            <a:avLst/>
          </a:prstGeom>
          <a:noFill/>
        </p:spPr>
        <p:txBody>
          <a:bodyPr wrap="square" lIns="0" tIns="0" rIns="0" bIns="0" rtlCol="0" anchor="ctr">
            <a:noAutofit/>
          </a:bodyPr>
          <a:lstStyle/>
          <a:p>
            <a:r>
              <a:rPr lang="en-US" sz="1961" dirty="0"/>
              <a:t>Explore Workbook capabilities</a:t>
            </a:r>
          </a:p>
        </p:txBody>
      </p:sp>
      <p:cxnSp>
        <p:nvCxnSpPr>
          <p:cNvPr id="5" name="Straight Connector 4">
            <a:extLst>
              <a:ext uri="{FF2B5EF4-FFF2-40B4-BE49-F238E27FC236}">
                <a16:creationId xmlns:a16="http://schemas.microsoft.com/office/drawing/2014/main" id="{658F6F9B-046D-4831-9864-AD52EFAF6E09}"/>
              </a:ext>
              <a:ext uri="{C183D7F6-B498-43B3-948B-1728B52AA6E4}">
                <adec:decorative xmlns:adec="http://schemas.microsoft.com/office/drawing/2017/decorative" val="1"/>
              </a:ext>
            </a:extLst>
          </p:cNvPr>
          <p:cNvCxnSpPr>
            <a:cxnSpLocks/>
          </p:cNvCxnSpPr>
          <p:nvPr/>
        </p:nvCxnSpPr>
        <p:spPr>
          <a:xfrm>
            <a:off x="1713374" y="514096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a wrench">
            <a:extLst>
              <a:ext uri="{FF2B5EF4-FFF2-40B4-BE49-F238E27FC236}">
                <a16:creationId xmlns:a16="http://schemas.microsoft.com/office/drawing/2014/main" id="{4BF33FEC-55F2-4A9B-8B4A-1013979E1F64}"/>
              </a:ext>
            </a:extLst>
          </p:cNvPr>
          <p:cNvPicPr>
            <a:picLocks noChangeAspect="1"/>
          </p:cNvPicPr>
          <p:nvPr/>
        </p:nvPicPr>
        <p:blipFill>
          <a:blip r:embed="rId3"/>
          <a:stretch>
            <a:fillRect/>
          </a:stretch>
        </p:blipFill>
        <p:spPr>
          <a:xfrm>
            <a:off x="546338" y="5319124"/>
            <a:ext cx="933776" cy="933776"/>
          </a:xfrm>
          <a:prstGeom prst="rect">
            <a:avLst/>
          </a:prstGeom>
        </p:spPr>
      </p:pic>
      <p:sp>
        <p:nvSpPr>
          <p:cNvPr id="8" name="TextBox 7">
            <a:extLst>
              <a:ext uri="{FF2B5EF4-FFF2-40B4-BE49-F238E27FC236}">
                <a16:creationId xmlns:a16="http://schemas.microsoft.com/office/drawing/2014/main" id="{63B4038F-3518-42E7-A7EB-051EC29CB7FD}"/>
              </a:ext>
            </a:extLst>
          </p:cNvPr>
          <p:cNvSpPr txBox="1"/>
          <p:nvPr/>
        </p:nvSpPr>
        <p:spPr>
          <a:xfrm>
            <a:off x="1713219" y="5480480"/>
            <a:ext cx="4892985" cy="609569"/>
          </a:xfrm>
          <a:prstGeom prst="rect">
            <a:avLst/>
          </a:prstGeom>
          <a:noFill/>
        </p:spPr>
        <p:txBody>
          <a:bodyPr wrap="square" lIns="0" tIns="0" rIns="0" bIns="0" rtlCol="0" anchor="ctr">
            <a:noAutofit/>
          </a:bodyPr>
          <a:lstStyle/>
          <a:p>
            <a:r>
              <a:rPr lang="en-US" sz="1961" dirty="0"/>
              <a:t>Create an Azure Sentinel Workbook</a:t>
            </a:r>
          </a:p>
        </p:txBody>
      </p:sp>
      <p:cxnSp>
        <p:nvCxnSpPr>
          <p:cNvPr id="9" name="Straight Connector 8">
            <a:extLst>
              <a:ext uri="{FF2B5EF4-FFF2-40B4-BE49-F238E27FC236}">
                <a16:creationId xmlns:a16="http://schemas.microsoft.com/office/drawing/2014/main" id="{3410454A-63B2-4C45-8CFC-FD6A9B0CE468}"/>
              </a:ext>
              <a:ext uri="{C183D7F6-B498-43B3-948B-1728B52AA6E4}">
                <adec:decorative xmlns:adec="http://schemas.microsoft.com/office/drawing/2017/decorative" val="1"/>
              </a:ext>
            </a:extLst>
          </p:cNvPr>
          <p:cNvCxnSpPr>
            <a:cxnSpLocks/>
          </p:cNvCxnSpPr>
          <p:nvPr/>
        </p:nvCxnSpPr>
        <p:spPr>
          <a:xfrm>
            <a:off x="1713374" y="642957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0357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Azure Sentinel Workbooks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627459" y="834316"/>
            <a:ext cx="10383899" cy="1113446"/>
          </a:xfrm>
        </p:spPr>
        <p:txBody>
          <a:bodyPr/>
          <a:lstStyle/>
          <a:p>
            <a:pPr>
              <a:lnSpc>
                <a:spcPct val="100000"/>
              </a:lnSpc>
            </a:pPr>
            <a:r>
              <a:rPr lang="en-US" sz="2000" dirty="0"/>
              <a:t>Workbooks provide a dashboard like interface.  There are Workbooks provided by Azure Sentinel and the community.  You can also create your own Workbooks.</a:t>
            </a:r>
          </a:p>
        </p:txBody>
      </p:sp>
      <p:pic>
        <p:nvPicPr>
          <p:cNvPr id="5" name="Picture 4" descr="Graphical user interface, application&#10;&#10;Description automatically generated">
            <a:extLst>
              <a:ext uri="{FF2B5EF4-FFF2-40B4-BE49-F238E27FC236}">
                <a16:creationId xmlns:a16="http://schemas.microsoft.com/office/drawing/2014/main" id="{FECBFB95-843F-4151-81EF-98734E3A3163}"/>
              </a:ext>
            </a:extLst>
          </p:cNvPr>
          <p:cNvPicPr>
            <a:picLocks noChangeAspect="1"/>
          </p:cNvPicPr>
          <p:nvPr/>
        </p:nvPicPr>
        <p:blipFill>
          <a:blip r:embed="rId3"/>
          <a:stretch>
            <a:fillRect/>
          </a:stretch>
        </p:blipFill>
        <p:spPr>
          <a:xfrm>
            <a:off x="1497479" y="1838904"/>
            <a:ext cx="9349439" cy="4718544"/>
          </a:xfrm>
          <a:prstGeom prst="rect">
            <a:avLst/>
          </a:prstGeom>
        </p:spPr>
      </p:pic>
    </p:spTree>
    <p:extLst>
      <p:ext uri="{BB962C8B-B14F-4D97-AF65-F5344CB8AC3E}">
        <p14:creationId xmlns:p14="http://schemas.microsoft.com/office/powerpoint/2010/main" val="24051759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 new Azure Sentinel Workbook</a:t>
            </a:r>
          </a:p>
        </p:txBody>
      </p:sp>
      <p:grpSp>
        <p:nvGrpSpPr>
          <p:cNvPr id="7" name="Group 6">
            <a:extLst>
              <a:ext uri="{FF2B5EF4-FFF2-40B4-BE49-F238E27FC236}">
                <a16:creationId xmlns:a16="http://schemas.microsoft.com/office/drawing/2014/main" id="{F664F66C-F256-4899-87D8-2870B57D6C80}"/>
              </a:ext>
            </a:extLst>
          </p:cNvPr>
          <p:cNvGrpSpPr/>
          <p:nvPr/>
        </p:nvGrpSpPr>
        <p:grpSpPr>
          <a:xfrm>
            <a:off x="418643" y="1445768"/>
            <a:ext cx="713232" cy="713232"/>
            <a:chOff x="418643" y="1445768"/>
            <a:chExt cx="713232" cy="713232"/>
          </a:xfrm>
        </p:grpSpPr>
        <p:sp>
          <p:nvSpPr>
            <p:cNvPr id="54" name="Freeform 5">
              <a:extLst>
                <a:ext uri="{FF2B5EF4-FFF2-40B4-BE49-F238E27FC236}">
                  <a16:creationId xmlns:a16="http://schemas.microsoft.com/office/drawing/2014/main" id="{A4160EE5-73D7-4FF0-9E08-029DECC491CD}"/>
                </a:ext>
              </a:extLst>
            </p:cNvPr>
            <p:cNvSpPr>
              <a:spLocks/>
            </p:cNvSpPr>
            <p:nvPr/>
          </p:nvSpPr>
          <p:spPr bwMode="auto">
            <a:xfrm>
              <a:off x="418643" y="1445768"/>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55" name="Freeform 6">
              <a:extLst>
                <a:ext uri="{FF2B5EF4-FFF2-40B4-BE49-F238E27FC236}">
                  <a16:creationId xmlns:a16="http://schemas.microsoft.com/office/drawing/2014/main" id="{AA5D84F3-8B5D-4620-B1C0-0999D97E4092}"/>
                </a:ext>
              </a:extLst>
            </p:cNvPr>
            <p:cNvSpPr>
              <a:spLocks noEditPoints="1"/>
            </p:cNvSpPr>
            <p:nvPr/>
          </p:nvSpPr>
          <p:spPr bwMode="auto">
            <a:xfrm>
              <a:off x="468269" y="1496549"/>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Text visualizations</a:t>
            </a:r>
          </a:p>
        </p:txBody>
      </p:sp>
      <p:grpSp>
        <p:nvGrpSpPr>
          <p:cNvPr id="13" name="Group 12">
            <a:extLst>
              <a:ext uri="{FF2B5EF4-FFF2-40B4-BE49-F238E27FC236}">
                <a16:creationId xmlns:a16="http://schemas.microsoft.com/office/drawing/2014/main" id="{C0CDE0B2-08E6-4A4B-869A-FFE94A53E204}"/>
              </a:ext>
            </a:extLst>
          </p:cNvPr>
          <p:cNvGrpSpPr/>
          <p:nvPr/>
        </p:nvGrpSpPr>
        <p:grpSpPr>
          <a:xfrm>
            <a:off x="418643" y="2291392"/>
            <a:ext cx="713232" cy="713232"/>
            <a:chOff x="418643" y="2291392"/>
            <a:chExt cx="713232" cy="713232"/>
          </a:xfrm>
        </p:grpSpPr>
        <p:sp>
          <p:nvSpPr>
            <p:cNvPr id="57" name="Freeform 5">
              <a:extLst>
                <a:ext uri="{FF2B5EF4-FFF2-40B4-BE49-F238E27FC236}">
                  <a16:creationId xmlns:a16="http://schemas.microsoft.com/office/drawing/2014/main" id="{3C877F47-AC93-46F5-B04F-828B9EB10152}"/>
                </a:ext>
              </a:extLst>
            </p:cNvPr>
            <p:cNvSpPr>
              <a:spLocks/>
            </p:cNvSpPr>
            <p:nvPr/>
          </p:nvSpPr>
          <p:spPr bwMode="auto">
            <a:xfrm>
              <a:off x="418643" y="22913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58" name="Freeform 6">
              <a:extLst>
                <a:ext uri="{FF2B5EF4-FFF2-40B4-BE49-F238E27FC236}">
                  <a16:creationId xmlns:a16="http://schemas.microsoft.com/office/drawing/2014/main" id="{2694EC33-B9F3-4606-B5EA-409C2FE91F7E}"/>
                </a:ext>
              </a:extLst>
            </p:cNvPr>
            <p:cNvSpPr>
              <a:spLocks noEditPoints="1"/>
            </p:cNvSpPr>
            <p:nvPr/>
          </p:nvSpPr>
          <p:spPr bwMode="auto">
            <a:xfrm>
              <a:off x="468269" y="23421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Query item</a:t>
            </a:r>
          </a:p>
        </p:txBody>
      </p:sp>
      <p:grpSp>
        <p:nvGrpSpPr>
          <p:cNvPr id="14" name="Group 13">
            <a:extLst>
              <a:ext uri="{FF2B5EF4-FFF2-40B4-BE49-F238E27FC236}">
                <a16:creationId xmlns:a16="http://schemas.microsoft.com/office/drawing/2014/main" id="{38830F13-6F8D-45F5-A3F0-8AF7F9E601D5}"/>
              </a:ext>
            </a:extLst>
          </p:cNvPr>
          <p:cNvGrpSpPr/>
          <p:nvPr/>
        </p:nvGrpSpPr>
        <p:grpSpPr>
          <a:xfrm>
            <a:off x="418643" y="3137016"/>
            <a:ext cx="713232" cy="713232"/>
            <a:chOff x="418643" y="3137016"/>
            <a:chExt cx="713232" cy="713232"/>
          </a:xfrm>
        </p:grpSpPr>
        <p:sp>
          <p:nvSpPr>
            <p:cNvPr id="60" name="Freeform 5">
              <a:extLst>
                <a:ext uri="{FF2B5EF4-FFF2-40B4-BE49-F238E27FC236}">
                  <a16:creationId xmlns:a16="http://schemas.microsoft.com/office/drawing/2014/main" id="{9C4D5FC9-0C89-41ED-A660-24074F24D973}"/>
                </a:ext>
              </a:extLst>
            </p:cNvPr>
            <p:cNvSpPr>
              <a:spLocks/>
            </p:cNvSpPr>
            <p:nvPr/>
          </p:nvSpPr>
          <p:spPr bwMode="auto">
            <a:xfrm>
              <a:off x="418643" y="313701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64" name="Freeform 6">
              <a:extLst>
                <a:ext uri="{FF2B5EF4-FFF2-40B4-BE49-F238E27FC236}">
                  <a16:creationId xmlns:a16="http://schemas.microsoft.com/office/drawing/2014/main" id="{3FEAB23B-FDE8-4594-9254-DDDBE1480FD9}"/>
                </a:ext>
              </a:extLst>
            </p:cNvPr>
            <p:cNvSpPr>
              <a:spLocks noEditPoints="1"/>
            </p:cNvSpPr>
            <p:nvPr/>
          </p:nvSpPr>
          <p:spPr bwMode="auto">
            <a:xfrm>
              <a:off x="468269" y="318779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p:txBody>
          <a:bodyPr/>
          <a:lstStyle/>
          <a:p>
            <a:pPr lvl="1"/>
            <a:r>
              <a:rPr lang="en-US" dirty="0"/>
              <a:t>Chart visualizations</a:t>
            </a:r>
          </a:p>
        </p:txBody>
      </p:sp>
      <p:grpSp>
        <p:nvGrpSpPr>
          <p:cNvPr id="15" name="Group 14">
            <a:extLst>
              <a:ext uri="{FF2B5EF4-FFF2-40B4-BE49-F238E27FC236}">
                <a16:creationId xmlns:a16="http://schemas.microsoft.com/office/drawing/2014/main" id="{DF95B59D-13FB-4734-BD5D-1ADF7091474F}"/>
              </a:ext>
            </a:extLst>
          </p:cNvPr>
          <p:cNvGrpSpPr/>
          <p:nvPr/>
        </p:nvGrpSpPr>
        <p:grpSpPr>
          <a:xfrm>
            <a:off x="418643" y="3982640"/>
            <a:ext cx="713232" cy="713232"/>
            <a:chOff x="418643" y="3982640"/>
            <a:chExt cx="713232" cy="713232"/>
          </a:xfrm>
        </p:grpSpPr>
        <p:sp>
          <p:nvSpPr>
            <p:cNvPr id="69" name="Freeform 5">
              <a:extLst>
                <a:ext uri="{FF2B5EF4-FFF2-40B4-BE49-F238E27FC236}">
                  <a16:creationId xmlns:a16="http://schemas.microsoft.com/office/drawing/2014/main" id="{12799263-BFC4-438D-A9EF-CC7EA3525DC0}"/>
                </a:ext>
              </a:extLst>
            </p:cNvPr>
            <p:cNvSpPr>
              <a:spLocks/>
            </p:cNvSpPr>
            <p:nvPr/>
          </p:nvSpPr>
          <p:spPr bwMode="auto">
            <a:xfrm>
              <a:off x="418643" y="3982640"/>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4</a:t>
              </a:r>
            </a:p>
          </p:txBody>
        </p:sp>
        <p:sp>
          <p:nvSpPr>
            <p:cNvPr id="70" name="Freeform 6">
              <a:extLst>
                <a:ext uri="{FF2B5EF4-FFF2-40B4-BE49-F238E27FC236}">
                  <a16:creationId xmlns:a16="http://schemas.microsoft.com/office/drawing/2014/main" id="{699F2352-DF7D-4483-9B4F-78AB2777CF40}"/>
                </a:ext>
              </a:extLst>
            </p:cNvPr>
            <p:cNvSpPr>
              <a:spLocks noEditPoints="1"/>
            </p:cNvSpPr>
            <p:nvPr/>
          </p:nvSpPr>
          <p:spPr bwMode="auto">
            <a:xfrm>
              <a:off x="468269" y="4033421"/>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Text Placeholder 3"/>
          <p:cNvSpPr>
            <a:spLocks noGrp="1"/>
          </p:cNvSpPr>
          <p:nvPr>
            <p:ph type="body" sz="quarter" idx="19"/>
          </p:nvPr>
        </p:nvSpPr>
        <p:spPr/>
        <p:txBody>
          <a:bodyPr/>
          <a:lstStyle/>
          <a:p>
            <a:pPr lvl="1"/>
            <a:r>
              <a:rPr lang="en-US" dirty="0"/>
              <a:t>Grid visualizations</a:t>
            </a:r>
          </a:p>
        </p:txBody>
      </p:sp>
      <p:grpSp>
        <p:nvGrpSpPr>
          <p:cNvPr id="16" name="Group 15">
            <a:extLst>
              <a:ext uri="{FF2B5EF4-FFF2-40B4-BE49-F238E27FC236}">
                <a16:creationId xmlns:a16="http://schemas.microsoft.com/office/drawing/2014/main" id="{F4B6B903-4CFD-4466-9112-1DE901374556}"/>
              </a:ext>
            </a:extLst>
          </p:cNvPr>
          <p:cNvGrpSpPr/>
          <p:nvPr/>
        </p:nvGrpSpPr>
        <p:grpSpPr>
          <a:xfrm>
            <a:off x="418643" y="4828263"/>
            <a:ext cx="713232" cy="713232"/>
            <a:chOff x="418643" y="4828263"/>
            <a:chExt cx="713232" cy="713232"/>
          </a:xfrm>
        </p:grpSpPr>
        <p:sp>
          <p:nvSpPr>
            <p:cNvPr id="66" name="Freeform 5">
              <a:extLst>
                <a:ext uri="{FF2B5EF4-FFF2-40B4-BE49-F238E27FC236}">
                  <a16:creationId xmlns:a16="http://schemas.microsoft.com/office/drawing/2014/main" id="{8C8576DA-AAE3-43C1-9888-3879F651C1C8}"/>
                </a:ext>
              </a:extLst>
            </p:cNvPr>
            <p:cNvSpPr>
              <a:spLocks/>
            </p:cNvSpPr>
            <p:nvPr/>
          </p:nvSpPr>
          <p:spPr bwMode="auto">
            <a:xfrm>
              <a:off x="418643" y="4828263"/>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5</a:t>
              </a:r>
            </a:p>
          </p:txBody>
        </p:sp>
        <p:sp>
          <p:nvSpPr>
            <p:cNvPr id="67" name="Freeform 6">
              <a:extLst>
                <a:ext uri="{FF2B5EF4-FFF2-40B4-BE49-F238E27FC236}">
                  <a16:creationId xmlns:a16="http://schemas.microsoft.com/office/drawing/2014/main" id="{58800E73-6F3E-42C0-B691-C4EC91EC60E3}"/>
                </a:ext>
              </a:extLst>
            </p:cNvPr>
            <p:cNvSpPr>
              <a:spLocks noEditPoints="1"/>
            </p:cNvSpPr>
            <p:nvPr/>
          </p:nvSpPr>
          <p:spPr bwMode="auto">
            <a:xfrm>
              <a:off x="468269" y="4879044"/>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 name="Text Placeholder 4"/>
          <p:cNvSpPr>
            <a:spLocks noGrp="1"/>
          </p:cNvSpPr>
          <p:nvPr>
            <p:ph type="body" sz="quarter" idx="21"/>
          </p:nvPr>
        </p:nvSpPr>
        <p:spPr/>
        <p:txBody>
          <a:bodyPr/>
          <a:lstStyle/>
          <a:p>
            <a:pPr lvl="1"/>
            <a:r>
              <a:rPr lang="en-US" dirty="0"/>
              <a:t>Parameters</a:t>
            </a:r>
          </a:p>
        </p:txBody>
      </p:sp>
      <p:grpSp>
        <p:nvGrpSpPr>
          <p:cNvPr id="19" name="Group 18">
            <a:extLst>
              <a:ext uri="{FF2B5EF4-FFF2-40B4-BE49-F238E27FC236}">
                <a16:creationId xmlns:a16="http://schemas.microsoft.com/office/drawing/2014/main" id="{671DA1C1-824F-414B-81A7-B4CF695ED5AD}"/>
              </a:ext>
            </a:extLst>
          </p:cNvPr>
          <p:cNvGrpSpPr/>
          <p:nvPr/>
        </p:nvGrpSpPr>
        <p:grpSpPr>
          <a:xfrm>
            <a:off x="6229350" y="1445768"/>
            <a:ext cx="713232" cy="713232"/>
            <a:chOff x="6229350" y="1445768"/>
            <a:chExt cx="713232" cy="713232"/>
          </a:xfrm>
        </p:grpSpPr>
        <p:sp>
          <p:nvSpPr>
            <p:cNvPr id="72" name="Freeform 5">
              <a:extLst>
                <a:ext uri="{FF2B5EF4-FFF2-40B4-BE49-F238E27FC236}">
                  <a16:creationId xmlns:a16="http://schemas.microsoft.com/office/drawing/2014/main" id="{AD122284-631F-49D2-B322-840DADDF51EB}"/>
                </a:ext>
              </a:extLst>
            </p:cNvPr>
            <p:cNvSpPr>
              <a:spLocks/>
            </p:cNvSpPr>
            <p:nvPr/>
          </p:nvSpPr>
          <p:spPr bwMode="auto">
            <a:xfrm>
              <a:off x="6229350" y="1445768"/>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6</a:t>
              </a:r>
            </a:p>
          </p:txBody>
        </p:sp>
        <p:sp>
          <p:nvSpPr>
            <p:cNvPr id="73" name="Freeform 6">
              <a:extLst>
                <a:ext uri="{FF2B5EF4-FFF2-40B4-BE49-F238E27FC236}">
                  <a16:creationId xmlns:a16="http://schemas.microsoft.com/office/drawing/2014/main" id="{EDC959AB-5E8B-4313-B289-C5D117F4714E}"/>
                </a:ext>
              </a:extLst>
            </p:cNvPr>
            <p:cNvSpPr>
              <a:spLocks noEditPoints="1"/>
            </p:cNvSpPr>
            <p:nvPr/>
          </p:nvSpPr>
          <p:spPr bwMode="auto">
            <a:xfrm>
              <a:off x="6278976" y="1496549"/>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Links/tabs</a:t>
            </a:r>
          </a:p>
        </p:txBody>
      </p:sp>
      <p:grpSp>
        <p:nvGrpSpPr>
          <p:cNvPr id="20" name="Group 19">
            <a:extLst>
              <a:ext uri="{FF2B5EF4-FFF2-40B4-BE49-F238E27FC236}">
                <a16:creationId xmlns:a16="http://schemas.microsoft.com/office/drawing/2014/main" id="{EEBFDD8F-6685-484D-BAAD-CAA67E3E7563}"/>
              </a:ext>
            </a:extLst>
          </p:cNvPr>
          <p:cNvGrpSpPr/>
          <p:nvPr/>
        </p:nvGrpSpPr>
        <p:grpSpPr>
          <a:xfrm>
            <a:off x="6229350" y="2291392"/>
            <a:ext cx="713232" cy="713232"/>
            <a:chOff x="6229350" y="2291392"/>
            <a:chExt cx="713232" cy="713232"/>
          </a:xfrm>
        </p:grpSpPr>
        <p:sp>
          <p:nvSpPr>
            <p:cNvPr id="75" name="Freeform 5">
              <a:extLst>
                <a:ext uri="{FF2B5EF4-FFF2-40B4-BE49-F238E27FC236}">
                  <a16:creationId xmlns:a16="http://schemas.microsoft.com/office/drawing/2014/main" id="{5945DC5A-3B4C-414E-BE9A-02008F383090}"/>
                </a:ext>
              </a:extLst>
            </p:cNvPr>
            <p:cNvSpPr>
              <a:spLocks/>
            </p:cNvSpPr>
            <p:nvPr/>
          </p:nvSpPr>
          <p:spPr bwMode="auto">
            <a:xfrm>
              <a:off x="6229350" y="22913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7</a:t>
              </a:r>
            </a:p>
          </p:txBody>
        </p:sp>
        <p:sp>
          <p:nvSpPr>
            <p:cNvPr id="76" name="Freeform 6">
              <a:extLst>
                <a:ext uri="{FF2B5EF4-FFF2-40B4-BE49-F238E27FC236}">
                  <a16:creationId xmlns:a16="http://schemas.microsoft.com/office/drawing/2014/main" id="{C4EB646A-63DB-4CD4-9330-6094830EAE49}"/>
                </a:ext>
              </a:extLst>
            </p:cNvPr>
            <p:cNvSpPr>
              <a:spLocks noEditPoints="1"/>
            </p:cNvSpPr>
            <p:nvPr/>
          </p:nvSpPr>
          <p:spPr bwMode="auto">
            <a:xfrm>
              <a:off x="6278976" y="23421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Metric steps</a:t>
            </a:r>
          </a:p>
        </p:txBody>
      </p:sp>
      <p:sp>
        <p:nvSpPr>
          <p:cNvPr id="18" name="Rectangle 17">
            <a:extLst>
              <a:ext uri="{FF2B5EF4-FFF2-40B4-BE49-F238E27FC236}">
                <a16:creationId xmlns:a16="http://schemas.microsoft.com/office/drawing/2014/main" id="{993DEF0B-091C-4ECF-850A-2C975F83DBD0}"/>
              </a:ext>
            </a:extLst>
          </p:cNvPr>
          <p:cNvSpPr/>
          <p:nvPr/>
        </p:nvSpPr>
        <p:spPr bwMode="auto">
          <a:xfrm>
            <a:off x="6727371" y="3150840"/>
            <a:ext cx="5344886" cy="26621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77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8734681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18E1-ECCA-455A-969D-D83EAAA9C932}"/>
              </a:ext>
            </a:extLst>
          </p:cNvPr>
          <p:cNvSpPr>
            <a:spLocks noGrp="1"/>
          </p:cNvSpPr>
          <p:nvPr>
            <p:ph type="title"/>
          </p:nvPr>
        </p:nvSpPr>
        <p:spPr>
          <a:xfrm>
            <a:off x="5833876" y="497958"/>
            <a:ext cx="5772906" cy="430826"/>
          </a:xfrm>
        </p:spPr>
        <p:txBody>
          <a:bodyPr/>
          <a:lstStyle/>
          <a:p>
            <a:r>
              <a:rPr lang="en-US" dirty="0"/>
              <a:t>Knowledge check</a:t>
            </a:r>
          </a:p>
        </p:txBody>
      </p:sp>
      <p:pic>
        <p:nvPicPr>
          <p:cNvPr id="12" name="Picture 11" descr="Icon of two rectangles with magnifying glass ">
            <a:extLst>
              <a:ext uri="{FF2B5EF4-FFF2-40B4-BE49-F238E27FC236}">
                <a16:creationId xmlns:a16="http://schemas.microsoft.com/office/drawing/2014/main" id="{99DF4995-B1A7-4ADB-A032-450AAD262890}"/>
              </a:ext>
            </a:extLst>
          </p:cNvPr>
          <p:cNvPicPr>
            <a:picLocks noChangeAspect="1"/>
          </p:cNvPicPr>
          <p:nvPr/>
        </p:nvPicPr>
        <p:blipFill>
          <a:blip r:embed="rId2"/>
          <a:stretch>
            <a:fillRect/>
          </a:stretch>
        </p:blipFill>
        <p:spPr>
          <a:xfrm>
            <a:off x="5832381" y="1827165"/>
            <a:ext cx="933776" cy="933776"/>
          </a:xfrm>
          <a:prstGeom prst="rect">
            <a:avLst/>
          </a:prstGeom>
        </p:spPr>
      </p:pic>
      <p:sp>
        <p:nvSpPr>
          <p:cNvPr id="7" name="Rectangle 6">
            <a:extLst>
              <a:ext uri="{FF2B5EF4-FFF2-40B4-BE49-F238E27FC236}">
                <a16:creationId xmlns:a16="http://schemas.microsoft.com/office/drawing/2014/main" id="{5DA4E4D7-5AC6-4B62-B71D-69BBC627BFE5}"/>
              </a:ext>
              <a:ext uri="{C183D7F6-B498-43B3-948B-1728B52AA6E4}">
                <adec:decorative xmlns:adec="http://schemas.microsoft.com/office/drawing/2017/decorative" val="0"/>
              </a:ext>
            </a:extLst>
          </p:cNvPr>
          <p:cNvSpPr/>
          <p:nvPr/>
        </p:nvSpPr>
        <p:spPr bwMode="auto">
          <a:xfrm>
            <a:off x="5833875" y="2993927"/>
            <a:ext cx="3044999" cy="1086215"/>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noAutofit/>
          </a:bodyPr>
          <a:lstStyle/>
          <a:p>
            <a:pPr lvl="0" fontAlgn="base"/>
            <a:r>
              <a:rPr lang="en-US" sz="2353" dirty="0"/>
              <a:t>Check your knowledge with the module quiz in your course viewer</a:t>
            </a:r>
          </a:p>
        </p:txBody>
      </p:sp>
    </p:spTree>
    <p:extLst>
      <p:ext uri="{BB962C8B-B14F-4D97-AF65-F5344CB8AC3E}">
        <p14:creationId xmlns:p14="http://schemas.microsoft.com/office/powerpoint/2010/main" val="13266261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613498" y="3048832"/>
            <a:ext cx="8852145" cy="760336"/>
          </a:xfrm>
        </p:spPr>
        <p:txBody>
          <a:bodyPr/>
          <a:lstStyle/>
          <a:p>
            <a:r>
              <a:rPr lang="en-US" dirty="0"/>
              <a:t>Lab 01 </a:t>
            </a:r>
            <a:r>
              <a:rPr lang="en-US"/>
              <a:t>– Create detections and perform investigations using Azure Sentinel</a:t>
            </a:r>
            <a:endParaRPr lang="en-US" dirty="0"/>
          </a:p>
        </p:txBody>
      </p:sp>
      <p:pic>
        <p:nvPicPr>
          <p:cNvPr id="6" name="Picture 5" descr="Icon of gear">
            <a:extLst>
              <a:ext uri="{FF2B5EF4-FFF2-40B4-BE49-F238E27FC236}">
                <a16:creationId xmlns:a16="http://schemas.microsoft.com/office/drawing/2014/main" id="{8A0E8F28-2D8C-4B4C-AE58-C4511C618216}"/>
              </a:ext>
            </a:extLst>
          </p:cNvPr>
          <p:cNvPicPr>
            <a:picLocks noChangeAspect="1"/>
          </p:cNvPicPr>
          <p:nvPr/>
        </p:nvPicPr>
        <p:blipFill>
          <a:blip r:embed="rId2"/>
          <a:stretch>
            <a:fillRect/>
          </a:stretch>
        </p:blipFill>
        <p:spPr>
          <a:xfrm>
            <a:off x="10230634" y="2938768"/>
            <a:ext cx="965341" cy="965341"/>
          </a:xfrm>
          <a:prstGeom prst="rect">
            <a:avLst/>
          </a:prstGeom>
        </p:spPr>
      </p:pic>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a:t>
            </a:r>
          </a:p>
        </p:txBody>
      </p:sp>
      <p:grpSp>
        <p:nvGrpSpPr>
          <p:cNvPr id="7" name="Group 6">
            <a:extLst>
              <a:ext uri="{FF2B5EF4-FFF2-40B4-BE49-F238E27FC236}">
                <a16:creationId xmlns:a16="http://schemas.microsoft.com/office/drawing/2014/main" id="{F664F66C-F256-4899-87D8-2870B57D6C80}"/>
              </a:ext>
            </a:extLst>
          </p:cNvPr>
          <p:cNvGrpSpPr/>
          <p:nvPr/>
        </p:nvGrpSpPr>
        <p:grpSpPr>
          <a:xfrm>
            <a:off x="418643" y="1445768"/>
            <a:ext cx="713232" cy="713232"/>
            <a:chOff x="418643" y="1445768"/>
            <a:chExt cx="713232" cy="713232"/>
          </a:xfrm>
        </p:grpSpPr>
        <p:sp>
          <p:nvSpPr>
            <p:cNvPr id="54" name="Freeform 5">
              <a:extLst>
                <a:ext uri="{FF2B5EF4-FFF2-40B4-BE49-F238E27FC236}">
                  <a16:creationId xmlns:a16="http://schemas.microsoft.com/office/drawing/2014/main" id="{A4160EE5-73D7-4FF0-9E08-029DECC491CD}"/>
                </a:ext>
              </a:extLst>
            </p:cNvPr>
            <p:cNvSpPr>
              <a:spLocks/>
            </p:cNvSpPr>
            <p:nvPr/>
          </p:nvSpPr>
          <p:spPr bwMode="auto">
            <a:xfrm>
              <a:off x="418643" y="1445768"/>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55" name="Freeform 6">
              <a:extLst>
                <a:ext uri="{FF2B5EF4-FFF2-40B4-BE49-F238E27FC236}">
                  <a16:creationId xmlns:a16="http://schemas.microsoft.com/office/drawing/2014/main" id="{AA5D84F3-8B5D-4620-B1C0-0999D97E4092}"/>
                </a:ext>
              </a:extLst>
            </p:cNvPr>
            <p:cNvSpPr>
              <a:spLocks noEditPoints="1"/>
            </p:cNvSpPr>
            <p:nvPr/>
          </p:nvSpPr>
          <p:spPr bwMode="auto">
            <a:xfrm>
              <a:off x="468269" y="1496549"/>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Activate a Microsoft Security rule</a:t>
            </a:r>
          </a:p>
        </p:txBody>
      </p:sp>
      <p:grpSp>
        <p:nvGrpSpPr>
          <p:cNvPr id="13" name="Group 12">
            <a:extLst>
              <a:ext uri="{FF2B5EF4-FFF2-40B4-BE49-F238E27FC236}">
                <a16:creationId xmlns:a16="http://schemas.microsoft.com/office/drawing/2014/main" id="{C0CDE0B2-08E6-4A4B-869A-FFE94A53E204}"/>
              </a:ext>
            </a:extLst>
          </p:cNvPr>
          <p:cNvGrpSpPr/>
          <p:nvPr/>
        </p:nvGrpSpPr>
        <p:grpSpPr>
          <a:xfrm>
            <a:off x="418643" y="2291392"/>
            <a:ext cx="713232" cy="713232"/>
            <a:chOff x="418643" y="2291392"/>
            <a:chExt cx="713232" cy="713232"/>
          </a:xfrm>
        </p:grpSpPr>
        <p:sp>
          <p:nvSpPr>
            <p:cNvPr id="57" name="Freeform 5">
              <a:extLst>
                <a:ext uri="{FF2B5EF4-FFF2-40B4-BE49-F238E27FC236}">
                  <a16:creationId xmlns:a16="http://schemas.microsoft.com/office/drawing/2014/main" id="{3C877F47-AC93-46F5-B04F-828B9EB10152}"/>
                </a:ext>
              </a:extLst>
            </p:cNvPr>
            <p:cNvSpPr>
              <a:spLocks/>
            </p:cNvSpPr>
            <p:nvPr/>
          </p:nvSpPr>
          <p:spPr bwMode="auto">
            <a:xfrm>
              <a:off x="418643" y="22913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2</a:t>
              </a:r>
            </a:p>
          </p:txBody>
        </p:sp>
        <p:sp>
          <p:nvSpPr>
            <p:cNvPr id="58" name="Freeform 6">
              <a:extLst>
                <a:ext uri="{FF2B5EF4-FFF2-40B4-BE49-F238E27FC236}">
                  <a16:creationId xmlns:a16="http://schemas.microsoft.com/office/drawing/2014/main" id="{2694EC33-B9F3-4606-B5EA-409C2FE91F7E}"/>
                </a:ext>
              </a:extLst>
            </p:cNvPr>
            <p:cNvSpPr>
              <a:spLocks noEditPoints="1"/>
            </p:cNvSpPr>
            <p:nvPr/>
          </p:nvSpPr>
          <p:spPr bwMode="auto">
            <a:xfrm>
              <a:off x="468269" y="23421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Create a playbook</a:t>
            </a:r>
          </a:p>
        </p:txBody>
      </p:sp>
      <p:grpSp>
        <p:nvGrpSpPr>
          <p:cNvPr id="14" name="Group 13">
            <a:extLst>
              <a:ext uri="{FF2B5EF4-FFF2-40B4-BE49-F238E27FC236}">
                <a16:creationId xmlns:a16="http://schemas.microsoft.com/office/drawing/2014/main" id="{38830F13-6F8D-45F5-A3F0-8AF7F9E601D5}"/>
              </a:ext>
            </a:extLst>
          </p:cNvPr>
          <p:cNvGrpSpPr/>
          <p:nvPr/>
        </p:nvGrpSpPr>
        <p:grpSpPr>
          <a:xfrm>
            <a:off x="418643" y="3137016"/>
            <a:ext cx="713232" cy="713232"/>
            <a:chOff x="418643" y="3137016"/>
            <a:chExt cx="713232" cy="713232"/>
          </a:xfrm>
        </p:grpSpPr>
        <p:sp>
          <p:nvSpPr>
            <p:cNvPr id="60" name="Freeform 5">
              <a:extLst>
                <a:ext uri="{FF2B5EF4-FFF2-40B4-BE49-F238E27FC236}">
                  <a16:creationId xmlns:a16="http://schemas.microsoft.com/office/drawing/2014/main" id="{9C4D5FC9-0C89-41ED-A660-24074F24D973}"/>
                </a:ext>
              </a:extLst>
            </p:cNvPr>
            <p:cNvSpPr>
              <a:spLocks/>
            </p:cNvSpPr>
            <p:nvPr/>
          </p:nvSpPr>
          <p:spPr bwMode="auto">
            <a:xfrm>
              <a:off x="418643" y="313701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3</a:t>
              </a:r>
            </a:p>
          </p:txBody>
        </p:sp>
        <p:sp>
          <p:nvSpPr>
            <p:cNvPr id="64" name="Freeform 6">
              <a:extLst>
                <a:ext uri="{FF2B5EF4-FFF2-40B4-BE49-F238E27FC236}">
                  <a16:creationId xmlns:a16="http://schemas.microsoft.com/office/drawing/2014/main" id="{3FEAB23B-FDE8-4594-9254-DDDBE1480FD9}"/>
                </a:ext>
              </a:extLst>
            </p:cNvPr>
            <p:cNvSpPr>
              <a:spLocks noEditPoints="1"/>
            </p:cNvSpPr>
            <p:nvPr/>
          </p:nvSpPr>
          <p:spPr bwMode="auto">
            <a:xfrm>
              <a:off x="468269" y="318779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p:txBody>
          <a:bodyPr/>
          <a:lstStyle/>
          <a:p>
            <a:pPr lvl="1"/>
            <a:r>
              <a:rPr lang="en-US" dirty="0"/>
              <a:t>Create a scheduled query</a:t>
            </a:r>
          </a:p>
        </p:txBody>
      </p:sp>
      <p:grpSp>
        <p:nvGrpSpPr>
          <p:cNvPr id="15" name="Group 14">
            <a:extLst>
              <a:ext uri="{FF2B5EF4-FFF2-40B4-BE49-F238E27FC236}">
                <a16:creationId xmlns:a16="http://schemas.microsoft.com/office/drawing/2014/main" id="{DF95B59D-13FB-4734-BD5D-1ADF7091474F}"/>
              </a:ext>
            </a:extLst>
          </p:cNvPr>
          <p:cNvGrpSpPr/>
          <p:nvPr/>
        </p:nvGrpSpPr>
        <p:grpSpPr>
          <a:xfrm>
            <a:off x="418643" y="3982640"/>
            <a:ext cx="713232" cy="713232"/>
            <a:chOff x="418643" y="3982640"/>
            <a:chExt cx="713232" cy="713232"/>
          </a:xfrm>
        </p:grpSpPr>
        <p:sp>
          <p:nvSpPr>
            <p:cNvPr id="69" name="Freeform 5">
              <a:extLst>
                <a:ext uri="{FF2B5EF4-FFF2-40B4-BE49-F238E27FC236}">
                  <a16:creationId xmlns:a16="http://schemas.microsoft.com/office/drawing/2014/main" id="{12799263-BFC4-438D-A9EF-CC7EA3525DC0}"/>
                </a:ext>
              </a:extLst>
            </p:cNvPr>
            <p:cNvSpPr>
              <a:spLocks/>
            </p:cNvSpPr>
            <p:nvPr/>
          </p:nvSpPr>
          <p:spPr bwMode="auto">
            <a:xfrm>
              <a:off x="418643" y="3982640"/>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4</a:t>
              </a:r>
            </a:p>
          </p:txBody>
        </p:sp>
        <p:sp>
          <p:nvSpPr>
            <p:cNvPr id="70" name="Freeform 6">
              <a:extLst>
                <a:ext uri="{FF2B5EF4-FFF2-40B4-BE49-F238E27FC236}">
                  <a16:creationId xmlns:a16="http://schemas.microsoft.com/office/drawing/2014/main" id="{699F2352-DF7D-4483-9B4F-78AB2777CF40}"/>
                </a:ext>
              </a:extLst>
            </p:cNvPr>
            <p:cNvSpPr>
              <a:spLocks noEditPoints="1"/>
            </p:cNvSpPr>
            <p:nvPr/>
          </p:nvSpPr>
          <p:spPr bwMode="auto">
            <a:xfrm>
              <a:off x="468269" y="4033421"/>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Text Placeholder 3"/>
          <p:cNvSpPr>
            <a:spLocks noGrp="1"/>
          </p:cNvSpPr>
          <p:nvPr>
            <p:ph type="body" sz="quarter" idx="19"/>
          </p:nvPr>
        </p:nvSpPr>
        <p:spPr/>
        <p:txBody>
          <a:bodyPr/>
          <a:lstStyle/>
          <a:p>
            <a:pPr lvl="1"/>
            <a:r>
              <a:rPr lang="en-US" dirty="0"/>
              <a:t>Understand detection modeling</a:t>
            </a:r>
          </a:p>
        </p:txBody>
      </p:sp>
      <p:grpSp>
        <p:nvGrpSpPr>
          <p:cNvPr id="19" name="Group 18">
            <a:extLst>
              <a:ext uri="{FF2B5EF4-FFF2-40B4-BE49-F238E27FC236}">
                <a16:creationId xmlns:a16="http://schemas.microsoft.com/office/drawing/2014/main" id="{671DA1C1-824F-414B-81A7-B4CF695ED5AD}"/>
              </a:ext>
            </a:extLst>
          </p:cNvPr>
          <p:cNvGrpSpPr/>
          <p:nvPr/>
        </p:nvGrpSpPr>
        <p:grpSpPr>
          <a:xfrm>
            <a:off x="6229350" y="1445768"/>
            <a:ext cx="713232" cy="713232"/>
            <a:chOff x="6229350" y="1445768"/>
            <a:chExt cx="713232" cy="713232"/>
          </a:xfrm>
        </p:grpSpPr>
        <p:sp>
          <p:nvSpPr>
            <p:cNvPr id="72" name="Freeform 5">
              <a:extLst>
                <a:ext uri="{FF2B5EF4-FFF2-40B4-BE49-F238E27FC236}">
                  <a16:creationId xmlns:a16="http://schemas.microsoft.com/office/drawing/2014/main" id="{AD122284-631F-49D2-B322-840DADDF51EB}"/>
                </a:ext>
              </a:extLst>
            </p:cNvPr>
            <p:cNvSpPr>
              <a:spLocks/>
            </p:cNvSpPr>
            <p:nvPr/>
          </p:nvSpPr>
          <p:spPr bwMode="auto">
            <a:xfrm>
              <a:off x="6229350" y="1445768"/>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5</a:t>
              </a:r>
            </a:p>
          </p:txBody>
        </p:sp>
        <p:sp>
          <p:nvSpPr>
            <p:cNvPr id="73" name="Freeform 6">
              <a:extLst>
                <a:ext uri="{FF2B5EF4-FFF2-40B4-BE49-F238E27FC236}">
                  <a16:creationId xmlns:a16="http://schemas.microsoft.com/office/drawing/2014/main" id="{EDC959AB-5E8B-4313-B289-C5D117F4714E}"/>
                </a:ext>
              </a:extLst>
            </p:cNvPr>
            <p:cNvSpPr>
              <a:spLocks noEditPoints="1"/>
            </p:cNvSpPr>
            <p:nvPr/>
          </p:nvSpPr>
          <p:spPr bwMode="auto">
            <a:xfrm>
              <a:off x="6278976" y="1496549"/>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Conduct attacks</a:t>
            </a:r>
          </a:p>
        </p:txBody>
      </p:sp>
      <p:grpSp>
        <p:nvGrpSpPr>
          <p:cNvPr id="20" name="Group 19">
            <a:extLst>
              <a:ext uri="{FF2B5EF4-FFF2-40B4-BE49-F238E27FC236}">
                <a16:creationId xmlns:a16="http://schemas.microsoft.com/office/drawing/2014/main" id="{EEBFDD8F-6685-484D-BAAD-CAA67E3E7563}"/>
              </a:ext>
            </a:extLst>
          </p:cNvPr>
          <p:cNvGrpSpPr/>
          <p:nvPr/>
        </p:nvGrpSpPr>
        <p:grpSpPr>
          <a:xfrm>
            <a:off x="6229350" y="2291392"/>
            <a:ext cx="713232" cy="713232"/>
            <a:chOff x="6229350" y="2291392"/>
            <a:chExt cx="713232" cy="713232"/>
          </a:xfrm>
        </p:grpSpPr>
        <p:sp>
          <p:nvSpPr>
            <p:cNvPr id="75" name="Freeform 5">
              <a:extLst>
                <a:ext uri="{FF2B5EF4-FFF2-40B4-BE49-F238E27FC236}">
                  <a16:creationId xmlns:a16="http://schemas.microsoft.com/office/drawing/2014/main" id="{5945DC5A-3B4C-414E-BE9A-02008F383090}"/>
                </a:ext>
              </a:extLst>
            </p:cNvPr>
            <p:cNvSpPr>
              <a:spLocks/>
            </p:cNvSpPr>
            <p:nvPr/>
          </p:nvSpPr>
          <p:spPr bwMode="auto">
            <a:xfrm>
              <a:off x="6229350" y="22913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6</a:t>
              </a:r>
            </a:p>
          </p:txBody>
        </p:sp>
        <p:sp>
          <p:nvSpPr>
            <p:cNvPr id="76" name="Freeform 6">
              <a:extLst>
                <a:ext uri="{FF2B5EF4-FFF2-40B4-BE49-F238E27FC236}">
                  <a16:creationId xmlns:a16="http://schemas.microsoft.com/office/drawing/2014/main" id="{C4EB646A-63DB-4CD4-9330-6094830EAE49}"/>
                </a:ext>
              </a:extLst>
            </p:cNvPr>
            <p:cNvSpPr>
              <a:spLocks noEditPoints="1"/>
            </p:cNvSpPr>
            <p:nvPr/>
          </p:nvSpPr>
          <p:spPr bwMode="auto">
            <a:xfrm>
              <a:off x="6278976" y="23421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Create detections</a:t>
            </a:r>
          </a:p>
        </p:txBody>
      </p:sp>
      <p:grpSp>
        <p:nvGrpSpPr>
          <p:cNvPr id="21" name="Group 20">
            <a:extLst>
              <a:ext uri="{FF2B5EF4-FFF2-40B4-BE49-F238E27FC236}">
                <a16:creationId xmlns:a16="http://schemas.microsoft.com/office/drawing/2014/main" id="{8577E1CD-90E9-4F3C-91D4-3272FA72F909}"/>
              </a:ext>
            </a:extLst>
          </p:cNvPr>
          <p:cNvGrpSpPr/>
          <p:nvPr/>
        </p:nvGrpSpPr>
        <p:grpSpPr>
          <a:xfrm>
            <a:off x="6229350" y="3137016"/>
            <a:ext cx="713232" cy="713232"/>
            <a:chOff x="6229350" y="3137016"/>
            <a:chExt cx="713232" cy="713232"/>
          </a:xfrm>
        </p:grpSpPr>
        <p:sp>
          <p:nvSpPr>
            <p:cNvPr id="78" name="Freeform 5">
              <a:extLst>
                <a:ext uri="{FF2B5EF4-FFF2-40B4-BE49-F238E27FC236}">
                  <a16:creationId xmlns:a16="http://schemas.microsoft.com/office/drawing/2014/main" id="{9ABA2C6D-FC55-4472-B12A-FD34DF3D1804}"/>
                </a:ext>
              </a:extLst>
            </p:cNvPr>
            <p:cNvSpPr>
              <a:spLocks/>
            </p:cNvSpPr>
            <p:nvPr/>
          </p:nvSpPr>
          <p:spPr bwMode="auto">
            <a:xfrm>
              <a:off x="6229350" y="313701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7</a:t>
              </a:r>
            </a:p>
          </p:txBody>
        </p:sp>
        <p:sp>
          <p:nvSpPr>
            <p:cNvPr id="79" name="Freeform 6">
              <a:extLst>
                <a:ext uri="{FF2B5EF4-FFF2-40B4-BE49-F238E27FC236}">
                  <a16:creationId xmlns:a16="http://schemas.microsoft.com/office/drawing/2014/main" id="{73F7A6BA-B948-4FF5-A956-E82A97ADA671}"/>
                </a:ext>
              </a:extLst>
            </p:cNvPr>
            <p:cNvSpPr>
              <a:spLocks noEditPoints="1"/>
            </p:cNvSpPr>
            <p:nvPr/>
          </p:nvSpPr>
          <p:spPr bwMode="auto">
            <a:xfrm>
              <a:off x="6278976" y="318779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Investigate incidents</a:t>
            </a:r>
          </a:p>
        </p:txBody>
      </p:sp>
      <p:grpSp>
        <p:nvGrpSpPr>
          <p:cNvPr id="22" name="Group 21">
            <a:extLst>
              <a:ext uri="{FF2B5EF4-FFF2-40B4-BE49-F238E27FC236}">
                <a16:creationId xmlns:a16="http://schemas.microsoft.com/office/drawing/2014/main" id="{0E0CEFE8-AF38-491D-88EA-829C21513014}"/>
              </a:ext>
            </a:extLst>
          </p:cNvPr>
          <p:cNvGrpSpPr/>
          <p:nvPr/>
        </p:nvGrpSpPr>
        <p:grpSpPr>
          <a:xfrm>
            <a:off x="6229350" y="3982640"/>
            <a:ext cx="713232" cy="713232"/>
            <a:chOff x="6229350" y="3982640"/>
            <a:chExt cx="713232" cy="713232"/>
          </a:xfrm>
        </p:grpSpPr>
        <p:sp>
          <p:nvSpPr>
            <p:cNvPr id="84" name="Freeform 5">
              <a:extLst>
                <a:ext uri="{FF2B5EF4-FFF2-40B4-BE49-F238E27FC236}">
                  <a16:creationId xmlns:a16="http://schemas.microsoft.com/office/drawing/2014/main" id="{8244B568-361C-439B-9787-B28B78FCBBF9}"/>
                </a:ext>
              </a:extLst>
            </p:cNvPr>
            <p:cNvSpPr>
              <a:spLocks/>
            </p:cNvSpPr>
            <p:nvPr/>
          </p:nvSpPr>
          <p:spPr bwMode="auto">
            <a:xfrm>
              <a:off x="6229350" y="3982640"/>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8</a:t>
              </a:r>
            </a:p>
          </p:txBody>
        </p:sp>
        <p:sp>
          <p:nvSpPr>
            <p:cNvPr id="85" name="Freeform 6">
              <a:extLst>
                <a:ext uri="{FF2B5EF4-FFF2-40B4-BE49-F238E27FC236}">
                  <a16:creationId xmlns:a16="http://schemas.microsoft.com/office/drawing/2014/main" id="{D92D4F12-C897-4E15-B570-9F419CB9E2B0}"/>
                </a:ext>
              </a:extLst>
            </p:cNvPr>
            <p:cNvSpPr>
              <a:spLocks noEditPoints="1"/>
            </p:cNvSpPr>
            <p:nvPr/>
          </p:nvSpPr>
          <p:spPr bwMode="auto">
            <a:xfrm>
              <a:off x="6278976" y="4033421"/>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Create workbooks</a:t>
            </a:r>
          </a:p>
        </p:txBody>
      </p:sp>
    </p:spTree>
    <p:extLst>
      <p:ext uri="{BB962C8B-B14F-4D97-AF65-F5344CB8AC3E}">
        <p14:creationId xmlns:p14="http://schemas.microsoft.com/office/powerpoint/2010/main" val="229435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err="1">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240472"/>
            <a:ext cx="8852145" cy="380169"/>
          </a:xfrm>
        </p:spPr>
        <p:txBody>
          <a:bodyPr/>
          <a:lstStyle/>
          <a:p>
            <a:r>
              <a:rPr lang="en-US" dirty="0"/>
              <a:t>Lesson 1: Threat detection with Azure Sentinel analytics</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0816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introduction</a:t>
            </a:r>
            <a:endParaRPr lang="en-US" dirty="0"/>
          </a:p>
        </p:txBody>
      </p:sp>
      <p:sp>
        <p:nvSpPr>
          <p:cNvPr id="7" name="Text Placeholder 6">
            <a:extLst>
              <a:ext uri="{FF2B5EF4-FFF2-40B4-BE49-F238E27FC236}">
                <a16:creationId xmlns:a16="http://schemas.microsoft.com/office/drawing/2014/main" id="{0228FCC1-CEF7-4AC8-8D6E-B98DEB068EF6}"/>
              </a:ext>
            </a:extLst>
          </p:cNvPr>
          <p:cNvSpPr>
            <a:spLocks noGrp="1"/>
          </p:cNvSpPr>
          <p:nvPr>
            <p:ph type="body" sz="quarter" idx="22"/>
          </p:nvPr>
        </p:nvSpPr>
        <p:spPr>
          <a:xfrm>
            <a:off x="418643" y="1168400"/>
            <a:ext cx="11341267" cy="692497"/>
          </a:xfrm>
        </p:spPr>
        <p:txBody>
          <a:bodyPr/>
          <a:lstStyle/>
          <a:p>
            <a:r>
              <a:rPr lang="en-US" sz="2000" dirty="0">
                <a:latin typeface="+mj-lt"/>
              </a:rPr>
              <a:t>After this lesson, you will be able to:</a:t>
            </a:r>
          </a:p>
        </p:txBody>
      </p:sp>
      <p:grpSp>
        <p:nvGrpSpPr>
          <p:cNvPr id="79" name="Group 78">
            <a:extLst>
              <a:ext uri="{FF2B5EF4-FFF2-40B4-BE49-F238E27FC236}">
                <a16:creationId xmlns:a16="http://schemas.microsoft.com/office/drawing/2014/main" id="{2E3B009E-63EC-4E67-B584-DA8C3BCB8BB4}"/>
              </a:ext>
            </a:extLst>
          </p:cNvPr>
          <p:cNvGrpSpPr/>
          <p:nvPr/>
        </p:nvGrpSpPr>
        <p:grpSpPr>
          <a:xfrm>
            <a:off x="418643" y="1931885"/>
            <a:ext cx="717140" cy="717242"/>
            <a:chOff x="418643" y="1487929"/>
            <a:chExt cx="717140" cy="717242"/>
          </a:xfrm>
        </p:grpSpPr>
        <p:grpSp>
          <p:nvGrpSpPr>
            <p:cNvPr id="80" name="Group 79">
              <a:extLst>
                <a:ext uri="{FF2B5EF4-FFF2-40B4-BE49-F238E27FC236}">
                  <a16:creationId xmlns:a16="http://schemas.microsoft.com/office/drawing/2014/main" id="{AED91A93-FED4-46D4-9A54-8BECFC9D08FE}"/>
                </a:ext>
              </a:extLst>
            </p:cNvPr>
            <p:cNvGrpSpPr/>
            <p:nvPr/>
          </p:nvGrpSpPr>
          <p:grpSpPr>
            <a:xfrm>
              <a:off x="418643" y="1487929"/>
              <a:ext cx="717140" cy="717242"/>
              <a:chOff x="418643" y="1487929"/>
              <a:chExt cx="717140" cy="717242"/>
            </a:xfrm>
          </p:grpSpPr>
          <p:sp>
            <p:nvSpPr>
              <p:cNvPr id="82" name="Freeform 5">
                <a:extLst>
                  <a:ext uri="{FF2B5EF4-FFF2-40B4-BE49-F238E27FC236}">
                    <a16:creationId xmlns:a16="http://schemas.microsoft.com/office/drawing/2014/main" id="{CA47C7B1-CBB0-45A3-BF14-774D77A75FD2}"/>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3" name="Freeform 6">
                <a:extLst>
                  <a:ext uri="{FF2B5EF4-FFF2-40B4-BE49-F238E27FC236}">
                    <a16:creationId xmlns:a16="http://schemas.microsoft.com/office/drawing/2014/main" id="{8C2C6030-617D-48A4-A7B8-C3E2BDA0DBF5}"/>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1" name="Lock" title="Icon of a padlock">
              <a:extLst>
                <a:ext uri="{FF2B5EF4-FFF2-40B4-BE49-F238E27FC236}">
                  <a16:creationId xmlns:a16="http://schemas.microsoft.com/office/drawing/2014/main" id="{2F621AC2-D64C-40AF-AFDA-72881D7DB88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Explain the importance of Azure Sentinel Analytics.</a:t>
            </a:r>
          </a:p>
        </p:txBody>
      </p:sp>
      <p:grpSp>
        <p:nvGrpSpPr>
          <p:cNvPr id="84" name="Group 83">
            <a:extLst>
              <a:ext uri="{FF2B5EF4-FFF2-40B4-BE49-F238E27FC236}">
                <a16:creationId xmlns:a16="http://schemas.microsoft.com/office/drawing/2014/main" id="{D371DF3E-5D7F-40E7-ACBA-13A7D87533B4}"/>
              </a:ext>
            </a:extLst>
          </p:cNvPr>
          <p:cNvGrpSpPr/>
          <p:nvPr/>
        </p:nvGrpSpPr>
        <p:grpSpPr>
          <a:xfrm>
            <a:off x="418643" y="2674863"/>
            <a:ext cx="717140" cy="717242"/>
            <a:chOff x="418643" y="2533089"/>
            <a:chExt cx="717140" cy="717242"/>
          </a:xfrm>
        </p:grpSpPr>
        <p:grpSp>
          <p:nvGrpSpPr>
            <p:cNvPr id="85" name="Group 84">
              <a:extLst>
                <a:ext uri="{FF2B5EF4-FFF2-40B4-BE49-F238E27FC236}">
                  <a16:creationId xmlns:a16="http://schemas.microsoft.com/office/drawing/2014/main" id="{91D68169-48CF-45AE-9FC9-5822B97DAEAA}"/>
                </a:ext>
              </a:extLst>
            </p:cNvPr>
            <p:cNvGrpSpPr/>
            <p:nvPr/>
          </p:nvGrpSpPr>
          <p:grpSpPr>
            <a:xfrm>
              <a:off x="418643" y="2533089"/>
              <a:ext cx="717140" cy="717242"/>
              <a:chOff x="418643" y="2533089"/>
              <a:chExt cx="717140" cy="717242"/>
            </a:xfrm>
          </p:grpSpPr>
          <p:sp>
            <p:nvSpPr>
              <p:cNvPr id="87" name="Freeform 5">
                <a:extLst>
                  <a:ext uri="{FF2B5EF4-FFF2-40B4-BE49-F238E27FC236}">
                    <a16:creationId xmlns:a16="http://schemas.microsoft.com/office/drawing/2014/main" id="{E8A57D47-4072-442F-AC17-17C7E7170D9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8" name="Freeform 6">
                <a:extLst>
                  <a:ext uri="{FF2B5EF4-FFF2-40B4-BE49-F238E27FC236}">
                    <a16:creationId xmlns:a16="http://schemas.microsoft.com/office/drawing/2014/main" id="{1E019921-3123-4A5B-9DE8-BC17908448A5}"/>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6" name="shield_3" title="Icon of a shield with an exclamation point inside">
              <a:extLst>
                <a:ext uri="{FF2B5EF4-FFF2-40B4-BE49-F238E27FC236}">
                  <a16:creationId xmlns:a16="http://schemas.microsoft.com/office/drawing/2014/main" id="{39358EAA-9A61-478B-A528-A3A836855183}"/>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Explain different types of analytics rules.</a:t>
            </a:r>
          </a:p>
        </p:txBody>
      </p:sp>
      <p:grpSp>
        <p:nvGrpSpPr>
          <p:cNvPr id="89" name="Group 88">
            <a:extLst>
              <a:ext uri="{FF2B5EF4-FFF2-40B4-BE49-F238E27FC236}">
                <a16:creationId xmlns:a16="http://schemas.microsoft.com/office/drawing/2014/main" id="{87D77723-3100-493C-8ADA-487409800EA9}"/>
              </a:ext>
            </a:extLst>
          </p:cNvPr>
          <p:cNvGrpSpPr/>
          <p:nvPr/>
        </p:nvGrpSpPr>
        <p:grpSpPr>
          <a:xfrm>
            <a:off x="418643" y="3417841"/>
            <a:ext cx="717140" cy="717242"/>
            <a:chOff x="418643" y="3578249"/>
            <a:chExt cx="717140" cy="717242"/>
          </a:xfrm>
        </p:grpSpPr>
        <p:grpSp>
          <p:nvGrpSpPr>
            <p:cNvPr id="90" name="Group 89">
              <a:extLst>
                <a:ext uri="{FF2B5EF4-FFF2-40B4-BE49-F238E27FC236}">
                  <a16:creationId xmlns:a16="http://schemas.microsoft.com/office/drawing/2014/main" id="{628C309D-8B07-4D5A-875A-BDDA24E89439}"/>
                </a:ext>
              </a:extLst>
            </p:cNvPr>
            <p:cNvGrpSpPr/>
            <p:nvPr/>
          </p:nvGrpSpPr>
          <p:grpSpPr>
            <a:xfrm>
              <a:off x="418643" y="3578249"/>
              <a:ext cx="717140" cy="717242"/>
              <a:chOff x="418643" y="2533089"/>
              <a:chExt cx="717140" cy="717242"/>
            </a:xfrm>
          </p:grpSpPr>
          <p:sp>
            <p:nvSpPr>
              <p:cNvPr id="92" name="Freeform 5">
                <a:extLst>
                  <a:ext uri="{FF2B5EF4-FFF2-40B4-BE49-F238E27FC236}">
                    <a16:creationId xmlns:a16="http://schemas.microsoft.com/office/drawing/2014/main" id="{42E0EA8D-F3C4-42B5-88E9-220633A2B5E1}"/>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3" name="Freeform 6">
                <a:extLst>
                  <a:ext uri="{FF2B5EF4-FFF2-40B4-BE49-F238E27FC236}">
                    <a16:creationId xmlns:a16="http://schemas.microsoft.com/office/drawing/2014/main" id="{A74A810F-9C69-4BD0-B5E6-4DA2423EB705}"/>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1" name="safe" title="Icon of a locked safe">
              <a:extLst>
                <a:ext uri="{FF2B5EF4-FFF2-40B4-BE49-F238E27FC236}">
                  <a16:creationId xmlns:a16="http://schemas.microsoft.com/office/drawing/2014/main" id="{CD1E2876-BF0E-4DD8-ABB9-6BF535C372CD}"/>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Create rules from templates.</a:t>
            </a:r>
          </a:p>
        </p:txBody>
      </p:sp>
      <p:grpSp>
        <p:nvGrpSpPr>
          <p:cNvPr id="74" name="Group 73">
            <a:extLst>
              <a:ext uri="{FF2B5EF4-FFF2-40B4-BE49-F238E27FC236}">
                <a16:creationId xmlns:a16="http://schemas.microsoft.com/office/drawing/2014/main" id="{9B90C77D-44E7-4A51-8AE0-CA96D86A21B7}"/>
              </a:ext>
            </a:extLst>
          </p:cNvPr>
          <p:cNvGrpSpPr/>
          <p:nvPr/>
        </p:nvGrpSpPr>
        <p:grpSpPr>
          <a:xfrm>
            <a:off x="418643" y="4160819"/>
            <a:ext cx="717140" cy="717242"/>
            <a:chOff x="418643" y="4623409"/>
            <a:chExt cx="717140" cy="717242"/>
          </a:xfrm>
        </p:grpSpPr>
        <p:grpSp>
          <p:nvGrpSpPr>
            <p:cNvPr id="75" name="Group 74">
              <a:extLst>
                <a:ext uri="{FF2B5EF4-FFF2-40B4-BE49-F238E27FC236}">
                  <a16:creationId xmlns:a16="http://schemas.microsoft.com/office/drawing/2014/main" id="{B40EF6FD-F3A0-442C-9DC0-47A05F2ECFF4}"/>
                </a:ext>
              </a:extLst>
            </p:cNvPr>
            <p:cNvGrpSpPr/>
            <p:nvPr/>
          </p:nvGrpSpPr>
          <p:grpSpPr>
            <a:xfrm>
              <a:off x="418643" y="4623409"/>
              <a:ext cx="717140" cy="717242"/>
              <a:chOff x="418643" y="2533089"/>
              <a:chExt cx="717140" cy="717242"/>
            </a:xfrm>
          </p:grpSpPr>
          <p:sp>
            <p:nvSpPr>
              <p:cNvPr id="77" name="Freeform 5">
                <a:extLst>
                  <a:ext uri="{FF2B5EF4-FFF2-40B4-BE49-F238E27FC236}">
                    <a16:creationId xmlns:a16="http://schemas.microsoft.com/office/drawing/2014/main" id="{EB6EB2EF-30AA-4E86-B747-690884C572D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8" name="Freeform 6">
                <a:extLst>
                  <a:ext uri="{FF2B5EF4-FFF2-40B4-BE49-F238E27FC236}">
                    <a16:creationId xmlns:a16="http://schemas.microsoft.com/office/drawing/2014/main" id="{ED18D108-E396-458D-AC96-59BF6C7113B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6" name="key" title="Icon of a key">
              <a:extLst>
                <a:ext uri="{FF2B5EF4-FFF2-40B4-BE49-F238E27FC236}">
                  <a16:creationId xmlns:a16="http://schemas.microsoft.com/office/drawing/2014/main" id="{F6BF3AD7-157C-4A18-9E26-FE526287A014}"/>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Create new analytics rules and queries using the analytics rule wizard.</a:t>
            </a:r>
          </a:p>
        </p:txBody>
      </p:sp>
      <p:grpSp>
        <p:nvGrpSpPr>
          <p:cNvPr id="94" name="Group 93">
            <a:extLst>
              <a:ext uri="{FF2B5EF4-FFF2-40B4-BE49-F238E27FC236}">
                <a16:creationId xmlns:a16="http://schemas.microsoft.com/office/drawing/2014/main" id="{18EFD206-0D21-47CF-B7FE-1AA20A03BB19}"/>
              </a:ext>
            </a:extLst>
          </p:cNvPr>
          <p:cNvGrpSpPr/>
          <p:nvPr/>
        </p:nvGrpSpPr>
        <p:grpSpPr>
          <a:xfrm>
            <a:off x="418643" y="4903797"/>
            <a:ext cx="717140" cy="717242"/>
            <a:chOff x="418643" y="4826259"/>
            <a:chExt cx="717140" cy="717242"/>
          </a:xfrm>
        </p:grpSpPr>
        <p:grpSp>
          <p:nvGrpSpPr>
            <p:cNvPr id="95" name="Group 94">
              <a:extLst>
                <a:ext uri="{FF2B5EF4-FFF2-40B4-BE49-F238E27FC236}">
                  <a16:creationId xmlns:a16="http://schemas.microsoft.com/office/drawing/2014/main" id="{DA9A643D-B7E3-4700-BAB8-8450B4CD6440}"/>
                </a:ext>
              </a:extLst>
            </p:cNvPr>
            <p:cNvGrpSpPr/>
            <p:nvPr/>
          </p:nvGrpSpPr>
          <p:grpSpPr>
            <a:xfrm>
              <a:off x="418643" y="4826259"/>
              <a:ext cx="717140" cy="717242"/>
              <a:chOff x="418643" y="4826259"/>
              <a:chExt cx="717140" cy="717242"/>
            </a:xfrm>
          </p:grpSpPr>
          <p:sp>
            <p:nvSpPr>
              <p:cNvPr id="97" name="Freeform 5">
                <a:extLst>
                  <a:ext uri="{FF2B5EF4-FFF2-40B4-BE49-F238E27FC236}">
                    <a16:creationId xmlns:a16="http://schemas.microsoft.com/office/drawing/2014/main" id="{1A777DAD-406D-4C25-BEFF-1253DC598CBA}"/>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8" name="Freeform 6">
                <a:extLst>
                  <a:ext uri="{FF2B5EF4-FFF2-40B4-BE49-F238E27FC236}">
                    <a16:creationId xmlns:a16="http://schemas.microsoft.com/office/drawing/2014/main" id="{ABA554B1-B6C1-4B52-94AD-D8B812FF3EBC}"/>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6" name="document_6" title="Icon of a document with a padlock in the lower right corner">
              <a:extLst>
                <a:ext uri="{FF2B5EF4-FFF2-40B4-BE49-F238E27FC236}">
                  <a16:creationId xmlns:a16="http://schemas.microsoft.com/office/drawing/2014/main" id="{8E8BD009-5409-4F90-8243-6427644E68E8}"/>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Manage rules with modifications.</a:t>
            </a:r>
          </a:p>
        </p:txBody>
      </p:sp>
    </p:spTree>
    <p:extLst>
      <p:ext uri="{BB962C8B-B14F-4D97-AF65-F5344CB8AC3E}">
        <p14:creationId xmlns:p14="http://schemas.microsoft.com/office/powerpoint/2010/main" val="3664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Sentinel Analytics explained</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3"/>
          </p:nvPr>
        </p:nvSpPr>
        <p:spPr>
          <a:xfrm>
            <a:off x="418466" y="1456897"/>
            <a:ext cx="5394960" cy="3554819"/>
          </a:xfrm>
        </p:spPr>
        <p:txBody>
          <a:bodyPr/>
          <a:lstStyle/>
          <a:p>
            <a:r>
              <a:rPr lang="en-US" dirty="0"/>
              <a:t>Overview</a:t>
            </a:r>
          </a:p>
          <a:p>
            <a:pPr marL="120650" lvl="2" indent="0">
              <a:buNone/>
            </a:pPr>
            <a:r>
              <a:rPr lang="en-US" dirty="0"/>
              <a:t>Azure Sentinel Analytics analyzes data from various sources to identify correlations and anomalies. </a:t>
            </a:r>
            <a:br>
              <a:rPr lang="en-US" dirty="0"/>
            </a:br>
            <a:endParaRPr lang="en-US" dirty="0"/>
          </a:p>
          <a:p>
            <a:pPr marL="120650" lvl="2" indent="0">
              <a:buNone/>
            </a:pPr>
            <a:r>
              <a:rPr lang="en-US" dirty="0"/>
              <a:t>By using analytics rules, you can trigger alerts based on the attack techniques that are used by known malicious actors. </a:t>
            </a:r>
            <a:br>
              <a:rPr lang="en-US" dirty="0"/>
            </a:br>
            <a:endParaRPr lang="en-US" dirty="0"/>
          </a:p>
          <a:p>
            <a:pPr marL="120650" lvl="2" indent="0">
              <a:buNone/>
            </a:pPr>
            <a:r>
              <a:rPr lang="en-US" dirty="0"/>
              <a:t>You can set up these rules to help ensure your SOC is alerted to potential security incidents in your environment in a timely fashion.</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4"/>
          </p:nvPr>
        </p:nvSpPr>
        <p:spPr>
          <a:xfrm>
            <a:off x="6365127" y="1456897"/>
            <a:ext cx="5408231" cy="3600986"/>
          </a:xfrm>
        </p:spPr>
        <p:txBody>
          <a:bodyPr/>
          <a:lstStyle/>
          <a:p>
            <a:r>
              <a:rPr lang="en-US" dirty="0"/>
              <a:t>Common security analytics use cases include:</a:t>
            </a:r>
          </a:p>
          <a:p>
            <a:pPr lvl="2"/>
            <a:r>
              <a:rPr lang="en-US" dirty="0"/>
              <a:t>Identification of compromised accounts</a:t>
            </a:r>
          </a:p>
          <a:p>
            <a:pPr lvl="2"/>
            <a:r>
              <a:rPr lang="en-US" dirty="0"/>
              <a:t>User behavior analysis to detect potentially suspicious patterns</a:t>
            </a:r>
          </a:p>
          <a:p>
            <a:pPr lvl="2"/>
            <a:r>
              <a:rPr lang="en-US" dirty="0"/>
              <a:t>Network traffic analysis to locate trends indicating potential attacks</a:t>
            </a:r>
          </a:p>
          <a:p>
            <a:pPr lvl="2"/>
            <a:r>
              <a:rPr lang="en-US" dirty="0"/>
              <a:t>Detection of data exfiltration by attackers</a:t>
            </a:r>
          </a:p>
          <a:p>
            <a:pPr lvl="2"/>
            <a:r>
              <a:rPr lang="en-US" dirty="0"/>
              <a:t>Detection of insider threats</a:t>
            </a:r>
          </a:p>
          <a:p>
            <a:pPr marL="120650" lvl="2" indent="0">
              <a:buNone/>
            </a:pPr>
            <a:endParaRPr lang="en-US" dirty="0"/>
          </a:p>
        </p:txBody>
      </p:sp>
    </p:spTree>
    <p:extLst>
      <p:ext uri="{BB962C8B-B14F-4D97-AF65-F5344CB8AC3E}">
        <p14:creationId xmlns:p14="http://schemas.microsoft.com/office/powerpoint/2010/main" val="42441659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Types of analytics rules</a:t>
            </a:r>
          </a:p>
        </p:txBody>
      </p:sp>
      <p:sp>
        <p:nvSpPr>
          <p:cNvPr id="6" name="Text Placeholder 5"/>
          <p:cNvSpPr>
            <a:spLocks noGrp="1"/>
          </p:cNvSpPr>
          <p:nvPr>
            <p:ph type="body" sz="quarter" idx="11"/>
          </p:nvPr>
        </p:nvSpPr>
        <p:spPr/>
        <p:txBody>
          <a:bodyPr/>
          <a:lstStyle/>
          <a:p>
            <a:pPr lvl="1"/>
            <a:r>
              <a:rPr lang="en-US" dirty="0"/>
              <a:t>Microsoft security</a:t>
            </a:r>
          </a:p>
        </p:txBody>
      </p:sp>
      <p:sp>
        <p:nvSpPr>
          <p:cNvPr id="2" name="Text Placeholder 1"/>
          <p:cNvSpPr>
            <a:spLocks noGrp="1"/>
          </p:cNvSpPr>
          <p:nvPr>
            <p:ph type="body" sz="quarter" idx="15"/>
          </p:nvPr>
        </p:nvSpPr>
        <p:spPr/>
        <p:txBody>
          <a:bodyPr/>
          <a:lstStyle/>
          <a:p>
            <a:pPr lvl="1"/>
            <a:r>
              <a:rPr lang="en-US" dirty="0"/>
              <a:t>Scheduled alerts</a:t>
            </a:r>
          </a:p>
        </p:txBody>
      </p:sp>
      <p:sp>
        <p:nvSpPr>
          <p:cNvPr id="3" name="Text Placeholder 2"/>
          <p:cNvSpPr>
            <a:spLocks noGrp="1"/>
          </p:cNvSpPr>
          <p:nvPr>
            <p:ph type="body" sz="quarter" idx="17"/>
          </p:nvPr>
        </p:nvSpPr>
        <p:spPr/>
        <p:txBody>
          <a:bodyPr/>
          <a:lstStyle/>
          <a:p>
            <a:pPr lvl="1"/>
            <a:r>
              <a:rPr lang="en-US" dirty="0"/>
              <a:t>Fusion</a:t>
            </a:r>
          </a:p>
        </p:txBody>
      </p:sp>
      <p:sp>
        <p:nvSpPr>
          <p:cNvPr id="4" name="Text Placeholder 3"/>
          <p:cNvSpPr>
            <a:spLocks noGrp="1"/>
          </p:cNvSpPr>
          <p:nvPr>
            <p:ph type="body" sz="quarter" idx="19"/>
          </p:nvPr>
        </p:nvSpPr>
        <p:spPr/>
        <p:txBody>
          <a:bodyPr/>
          <a:lstStyle/>
          <a:p>
            <a:pPr lvl="1"/>
            <a:r>
              <a:rPr lang="en-US" dirty="0"/>
              <a:t>Machine learning (ML) behavior analytics</a:t>
            </a:r>
          </a:p>
        </p:txBody>
      </p:sp>
      <p:grpSp>
        <p:nvGrpSpPr>
          <p:cNvPr id="72" name="Group 71">
            <a:extLst>
              <a:ext uri="{FF2B5EF4-FFF2-40B4-BE49-F238E27FC236}">
                <a16:creationId xmlns:a16="http://schemas.microsoft.com/office/drawing/2014/main" id="{9FB5902D-6084-46B3-9551-13DE79860B11}"/>
              </a:ext>
            </a:extLst>
          </p:cNvPr>
          <p:cNvGrpSpPr/>
          <p:nvPr/>
        </p:nvGrpSpPr>
        <p:grpSpPr>
          <a:xfrm>
            <a:off x="418643" y="1487929"/>
            <a:ext cx="717140" cy="717242"/>
            <a:chOff x="418643" y="1487929"/>
            <a:chExt cx="717140" cy="717242"/>
          </a:xfrm>
        </p:grpSpPr>
        <p:grpSp>
          <p:nvGrpSpPr>
            <p:cNvPr id="73" name="Group 72">
              <a:extLst>
                <a:ext uri="{FF2B5EF4-FFF2-40B4-BE49-F238E27FC236}">
                  <a16:creationId xmlns:a16="http://schemas.microsoft.com/office/drawing/2014/main" id="{F7D47980-FCCE-4684-87D6-9BEA19A18935}"/>
                </a:ext>
              </a:extLst>
            </p:cNvPr>
            <p:cNvGrpSpPr/>
            <p:nvPr/>
          </p:nvGrpSpPr>
          <p:grpSpPr>
            <a:xfrm>
              <a:off x="418643" y="1487929"/>
              <a:ext cx="717140" cy="717242"/>
              <a:chOff x="418643" y="1487929"/>
              <a:chExt cx="717140" cy="717242"/>
            </a:xfrm>
          </p:grpSpPr>
          <p:sp>
            <p:nvSpPr>
              <p:cNvPr id="75" name="Freeform 5">
                <a:extLst>
                  <a:ext uri="{FF2B5EF4-FFF2-40B4-BE49-F238E27FC236}">
                    <a16:creationId xmlns:a16="http://schemas.microsoft.com/office/drawing/2014/main" id="{B7D0BC4B-0954-46F6-BC36-EC9474AAEA74}"/>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6" name="Freeform 6">
                <a:extLst>
                  <a:ext uri="{FF2B5EF4-FFF2-40B4-BE49-F238E27FC236}">
                    <a16:creationId xmlns:a16="http://schemas.microsoft.com/office/drawing/2014/main" id="{6D581B25-208F-44F1-B434-01CFD32B39FC}"/>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4" name="Lock" title="Icon of a padlock">
              <a:extLst>
                <a:ext uri="{FF2B5EF4-FFF2-40B4-BE49-F238E27FC236}">
                  <a16:creationId xmlns:a16="http://schemas.microsoft.com/office/drawing/2014/main" id="{54ADC453-4102-42C4-A156-04B893159055}"/>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87273B97-4B71-49EB-AD73-EA56AF78F7C7}"/>
              </a:ext>
            </a:extLst>
          </p:cNvPr>
          <p:cNvGrpSpPr/>
          <p:nvPr/>
        </p:nvGrpSpPr>
        <p:grpSpPr>
          <a:xfrm>
            <a:off x="418643" y="2533089"/>
            <a:ext cx="717140" cy="717242"/>
            <a:chOff x="418643" y="2533089"/>
            <a:chExt cx="717140" cy="717242"/>
          </a:xfrm>
        </p:grpSpPr>
        <p:grpSp>
          <p:nvGrpSpPr>
            <p:cNvPr id="78" name="Group 77">
              <a:extLst>
                <a:ext uri="{FF2B5EF4-FFF2-40B4-BE49-F238E27FC236}">
                  <a16:creationId xmlns:a16="http://schemas.microsoft.com/office/drawing/2014/main" id="{C58C7F8C-82BD-4141-BD76-90CFDAB06B5B}"/>
                </a:ext>
              </a:extLst>
            </p:cNvPr>
            <p:cNvGrpSpPr/>
            <p:nvPr/>
          </p:nvGrpSpPr>
          <p:grpSpPr>
            <a:xfrm>
              <a:off x="418643" y="2533089"/>
              <a:ext cx="717140" cy="717242"/>
              <a:chOff x="418643" y="2533089"/>
              <a:chExt cx="717140" cy="717242"/>
            </a:xfrm>
          </p:grpSpPr>
          <p:sp>
            <p:nvSpPr>
              <p:cNvPr id="80" name="Freeform 5">
                <a:extLst>
                  <a:ext uri="{FF2B5EF4-FFF2-40B4-BE49-F238E27FC236}">
                    <a16:creationId xmlns:a16="http://schemas.microsoft.com/office/drawing/2014/main" id="{A9DED927-F247-4CD8-8B73-68B82A919BD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1" name="Freeform 6">
                <a:extLst>
                  <a:ext uri="{FF2B5EF4-FFF2-40B4-BE49-F238E27FC236}">
                    <a16:creationId xmlns:a16="http://schemas.microsoft.com/office/drawing/2014/main" id="{478FA208-80AA-4F4D-9B97-2F450D7CF96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9" name="shield_3" title="Icon of a shield with an exclamation point inside">
              <a:extLst>
                <a:ext uri="{FF2B5EF4-FFF2-40B4-BE49-F238E27FC236}">
                  <a16:creationId xmlns:a16="http://schemas.microsoft.com/office/drawing/2014/main" id="{EFDF83EF-1C75-47BA-B2BB-E6EFEC787405}"/>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3F4E11F9-247D-492D-84D9-7183C3D48C0D}"/>
              </a:ext>
            </a:extLst>
          </p:cNvPr>
          <p:cNvGrpSpPr/>
          <p:nvPr/>
        </p:nvGrpSpPr>
        <p:grpSpPr>
          <a:xfrm>
            <a:off x="418643" y="3578249"/>
            <a:ext cx="717140" cy="717242"/>
            <a:chOff x="418643" y="3578249"/>
            <a:chExt cx="717140" cy="717242"/>
          </a:xfrm>
        </p:grpSpPr>
        <p:grpSp>
          <p:nvGrpSpPr>
            <p:cNvPr id="83" name="Group 82">
              <a:extLst>
                <a:ext uri="{FF2B5EF4-FFF2-40B4-BE49-F238E27FC236}">
                  <a16:creationId xmlns:a16="http://schemas.microsoft.com/office/drawing/2014/main" id="{3516E8DB-E7DE-4F57-BE33-16EFE1BD9963}"/>
                </a:ext>
              </a:extLst>
            </p:cNvPr>
            <p:cNvGrpSpPr/>
            <p:nvPr/>
          </p:nvGrpSpPr>
          <p:grpSpPr>
            <a:xfrm>
              <a:off x="418643" y="3578249"/>
              <a:ext cx="717140" cy="717242"/>
              <a:chOff x="418643" y="2533089"/>
              <a:chExt cx="717140" cy="717242"/>
            </a:xfrm>
          </p:grpSpPr>
          <p:sp>
            <p:nvSpPr>
              <p:cNvPr id="85" name="Freeform 5">
                <a:extLst>
                  <a:ext uri="{FF2B5EF4-FFF2-40B4-BE49-F238E27FC236}">
                    <a16:creationId xmlns:a16="http://schemas.microsoft.com/office/drawing/2014/main" id="{10705340-0049-4BF4-A57C-8CCEA89E3DA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0" name="Freeform 6">
                <a:extLst>
                  <a:ext uri="{FF2B5EF4-FFF2-40B4-BE49-F238E27FC236}">
                    <a16:creationId xmlns:a16="http://schemas.microsoft.com/office/drawing/2014/main" id="{928893B4-78CE-4712-8A82-6391F0DF62FD}"/>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4" name="safe" title="Icon of a locked safe">
              <a:extLst>
                <a:ext uri="{FF2B5EF4-FFF2-40B4-BE49-F238E27FC236}">
                  <a16:creationId xmlns:a16="http://schemas.microsoft.com/office/drawing/2014/main" id="{DD5F75F3-E977-41E8-88DA-75AB2B72EBD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D8D884D4-5A5B-472C-80B0-26CFE4DFDE60}"/>
              </a:ext>
            </a:extLst>
          </p:cNvPr>
          <p:cNvGrpSpPr/>
          <p:nvPr/>
        </p:nvGrpSpPr>
        <p:grpSpPr>
          <a:xfrm>
            <a:off x="418643" y="4623409"/>
            <a:ext cx="717140" cy="717242"/>
            <a:chOff x="418643" y="4623409"/>
            <a:chExt cx="717140" cy="717242"/>
          </a:xfrm>
        </p:grpSpPr>
        <p:grpSp>
          <p:nvGrpSpPr>
            <p:cNvPr id="132" name="Group 131">
              <a:extLst>
                <a:ext uri="{FF2B5EF4-FFF2-40B4-BE49-F238E27FC236}">
                  <a16:creationId xmlns:a16="http://schemas.microsoft.com/office/drawing/2014/main" id="{51CE1FF4-2E14-498E-8779-EB500856379F}"/>
                </a:ext>
              </a:extLst>
            </p:cNvPr>
            <p:cNvGrpSpPr/>
            <p:nvPr/>
          </p:nvGrpSpPr>
          <p:grpSpPr>
            <a:xfrm>
              <a:off x="418643" y="4623409"/>
              <a:ext cx="717140" cy="717242"/>
              <a:chOff x="418643" y="2533089"/>
              <a:chExt cx="717140" cy="717242"/>
            </a:xfrm>
          </p:grpSpPr>
          <p:sp>
            <p:nvSpPr>
              <p:cNvPr id="134" name="Freeform 5">
                <a:extLst>
                  <a:ext uri="{FF2B5EF4-FFF2-40B4-BE49-F238E27FC236}">
                    <a16:creationId xmlns:a16="http://schemas.microsoft.com/office/drawing/2014/main" id="{25F7E2FF-343F-4D9E-8425-830CBFFC26DF}"/>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5" name="Freeform 6">
                <a:extLst>
                  <a:ext uri="{FF2B5EF4-FFF2-40B4-BE49-F238E27FC236}">
                    <a16:creationId xmlns:a16="http://schemas.microsoft.com/office/drawing/2014/main" id="{63DFCFDC-80E1-402E-B339-FE3515A2170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 name="key" title="Icon of a key">
              <a:extLst>
                <a:ext uri="{FF2B5EF4-FFF2-40B4-BE49-F238E27FC236}">
                  <a16:creationId xmlns:a16="http://schemas.microsoft.com/office/drawing/2014/main" id="{CA7730B6-9359-481A-B29C-75BC0B2F5B26}"/>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205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Create an analytics rule from a template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596757" y="924209"/>
            <a:ext cx="11150883" cy="1113446"/>
          </a:xfrm>
        </p:spPr>
        <p:txBody>
          <a:bodyPr/>
          <a:lstStyle/>
          <a:p>
            <a:pPr>
              <a:lnSpc>
                <a:spcPct val="100000"/>
              </a:lnSpc>
            </a:pPr>
            <a:r>
              <a:rPr lang="en-US" sz="2000" dirty="0"/>
              <a:t>The Analytics section in Azure Sentinel contains rule templates that are preloaded from the Azure Sentinel GitHub repository. You can use these templates to create a rule to detect security threats.</a:t>
            </a:r>
          </a:p>
        </p:txBody>
      </p:sp>
      <p:pic>
        <p:nvPicPr>
          <p:cNvPr id="5" name="Picture 4" descr="Graphical user interface, text, application&#10;&#10;Description automatically generated">
            <a:extLst>
              <a:ext uri="{FF2B5EF4-FFF2-40B4-BE49-F238E27FC236}">
                <a16:creationId xmlns:a16="http://schemas.microsoft.com/office/drawing/2014/main" id="{93E2F29F-D52F-48FD-8094-6AD3DE6611A8}"/>
              </a:ext>
            </a:extLst>
          </p:cNvPr>
          <p:cNvPicPr>
            <a:picLocks noChangeAspect="1"/>
          </p:cNvPicPr>
          <p:nvPr/>
        </p:nvPicPr>
        <p:blipFill>
          <a:blip r:embed="rId3"/>
          <a:stretch>
            <a:fillRect/>
          </a:stretch>
        </p:blipFill>
        <p:spPr>
          <a:xfrm>
            <a:off x="793106" y="2037655"/>
            <a:ext cx="10758183" cy="4145431"/>
          </a:xfrm>
          <a:prstGeom prst="rect">
            <a:avLst/>
          </a:prstGeom>
        </p:spPr>
      </p:pic>
    </p:spTree>
    <p:extLst>
      <p:ext uri="{BB962C8B-B14F-4D97-AF65-F5344CB8AC3E}">
        <p14:creationId xmlns:p14="http://schemas.microsoft.com/office/powerpoint/2010/main" val="11149050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Create an analytics rule from a wizard</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79859" y="1022719"/>
            <a:ext cx="10383899" cy="1113446"/>
          </a:xfrm>
        </p:spPr>
        <p:txBody>
          <a:bodyPr/>
          <a:lstStyle/>
          <a:p>
            <a:pPr>
              <a:lnSpc>
                <a:spcPct val="100000"/>
              </a:lnSpc>
            </a:pPr>
            <a:r>
              <a:rPr lang="en-US" sz="2000" dirty="0"/>
              <a:t>Creating a custom rule from the scheduled query rule type provides you with the highest level of customization. You can define, your own KQL code, set a schedule to run the alerts, or provide an automated action by associating an Azure Sentinel Playbook.</a:t>
            </a:r>
          </a:p>
        </p:txBody>
      </p:sp>
      <p:pic>
        <p:nvPicPr>
          <p:cNvPr id="6" name="Picture 5" descr="Graphical user interface, text, application&#10;&#10;Description automatically generated">
            <a:extLst>
              <a:ext uri="{FF2B5EF4-FFF2-40B4-BE49-F238E27FC236}">
                <a16:creationId xmlns:a16="http://schemas.microsoft.com/office/drawing/2014/main" id="{B0B94985-93EA-495B-8FC2-9EB7A3240260}"/>
              </a:ext>
            </a:extLst>
          </p:cNvPr>
          <p:cNvPicPr>
            <a:picLocks noChangeAspect="1"/>
          </p:cNvPicPr>
          <p:nvPr/>
        </p:nvPicPr>
        <p:blipFill>
          <a:blip r:embed="rId3"/>
          <a:stretch>
            <a:fillRect/>
          </a:stretch>
        </p:blipFill>
        <p:spPr>
          <a:xfrm>
            <a:off x="1505322" y="2181161"/>
            <a:ext cx="9658436" cy="4236345"/>
          </a:xfrm>
          <a:prstGeom prst="rect">
            <a:avLst/>
          </a:prstGeom>
        </p:spPr>
      </p:pic>
    </p:spTree>
    <p:extLst>
      <p:ext uri="{BB962C8B-B14F-4D97-AF65-F5344CB8AC3E}">
        <p14:creationId xmlns:p14="http://schemas.microsoft.com/office/powerpoint/2010/main" val="229157616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1580</Words>
  <Application>Microsoft Office PowerPoint</Application>
  <PresentationFormat>Widescreen</PresentationFormat>
  <Paragraphs>239</Paragraphs>
  <Slides>38</Slides>
  <Notes>31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38</vt:i4>
      </vt:variant>
    </vt:vector>
  </HeadingPairs>
  <TitlesOfParts>
    <vt:vector size="47" baseType="lpstr">
      <vt:lpstr>Arial</vt:lpstr>
      <vt:lpstr>Consolas</vt:lpstr>
      <vt:lpstr>Segoe UI</vt:lpstr>
      <vt:lpstr>Segoe UI Light</vt:lpstr>
      <vt:lpstr>Segoe UI Semibold</vt:lpstr>
      <vt:lpstr>Wingdings</vt:lpstr>
      <vt:lpstr>Microsoft Security Template</vt:lpstr>
      <vt:lpstr>LIGHT GRAY TEMPLATE</vt:lpstr>
      <vt:lpstr>Security</vt:lpstr>
      <vt:lpstr>SC-200T00A Microsoft Security Operations Analyst</vt:lpstr>
      <vt:lpstr>Module 7: Create detections and perform investigations using Azure Sentinel</vt:lpstr>
      <vt:lpstr>Module agenda </vt:lpstr>
      <vt:lpstr>Lesson 1: Threat detection with Azure Sentinel analytics</vt:lpstr>
      <vt:lpstr>Lesson introduction</vt:lpstr>
      <vt:lpstr>Azure Sentinel Analytics explained</vt:lpstr>
      <vt:lpstr>Types of analytics rules</vt:lpstr>
      <vt:lpstr>Create an analytics rule from a template</vt:lpstr>
      <vt:lpstr>Create an analytics rule from a wizard</vt:lpstr>
      <vt:lpstr>Manage analytics rules</vt:lpstr>
      <vt:lpstr>Section break</vt:lpstr>
      <vt:lpstr>Lesson 2: Threat response with Azure Sentinel playbooks</vt:lpstr>
      <vt:lpstr>Lesson introduction</vt:lpstr>
      <vt:lpstr>Azure Sentinel playbooks explained</vt:lpstr>
      <vt:lpstr>Create a Logic App</vt:lpstr>
      <vt:lpstr>Run a playbook on demand</vt:lpstr>
      <vt:lpstr>Section break</vt:lpstr>
      <vt:lpstr>Lesson 3: Security incident management in Azure Sentinel</vt:lpstr>
      <vt:lpstr>Lesson introduction</vt:lpstr>
      <vt:lpstr>Describe incident management</vt:lpstr>
      <vt:lpstr>Explain evidence and entities</vt:lpstr>
      <vt:lpstr>Investigate incidents</vt:lpstr>
      <vt:lpstr>Section break</vt:lpstr>
      <vt:lpstr>Lesson 4: Use entity behavior analytics in Azure Sentinel  </vt:lpstr>
      <vt:lpstr>Lesson introduction</vt:lpstr>
      <vt:lpstr>User and entity behavior analytics explained</vt:lpstr>
      <vt:lpstr>Explore entities</vt:lpstr>
      <vt:lpstr>Display entity behavior information</vt:lpstr>
      <vt:lpstr>Section break</vt:lpstr>
      <vt:lpstr>Lesson 5: Query, visualize, and monitor data in Azure Sentinel</vt:lpstr>
      <vt:lpstr>Lesson introduction</vt:lpstr>
      <vt:lpstr>Azure Sentinel Workbooks</vt:lpstr>
      <vt:lpstr>Create a new Azure Sentinel Workbook</vt:lpstr>
      <vt:lpstr>Section break</vt:lpstr>
      <vt:lpstr>Knowledge check</vt:lpstr>
      <vt:lpstr>Lab 01 – Create detections and perform investigations using Azure Sentinel</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2021-03-30T19:26:54Z</dcterms:created>
  <dcterms:modified xsi:type="dcterms:W3CDTF">2021-03-30T19:27:06Z</dcterms:modified>
</cp:coreProperties>
</file>